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6C67"/>
    <a:srgbClr val="A7A9C6"/>
    <a:srgbClr val="808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26"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6DE3092C-B502-4475-A96E-BA35A12C6F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188"/>
          <a:stretch/>
        </p:blipFill>
        <p:spPr>
          <a:xfrm>
            <a:off x="-1" y="-13710"/>
            <a:ext cx="12192001" cy="687171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B2E2769-3E04-45B6-B377-7824961B5FF6}" type="datetimeFigureOut">
              <a:rPr lang="ru-RU" smtClean="0"/>
              <a:t>15.11.2022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DA9A3A-441B-46D9-8E05-50756D4542D5}" type="slidenum">
              <a:rPr lang="ru-RU" smtClean="0"/>
              <a:t>‹#›</a:t>
            </a:fld>
            <a:endParaRPr lang="ru-RU"/>
          </a:p>
        </p:txBody>
      </p:sp>
      <p:sp>
        <p:nvSpPr>
          <p:cNvPr id="12" name="Прямоугольник 11">
            <a:extLst>
              <a:ext uri="{FF2B5EF4-FFF2-40B4-BE49-F238E27FC236}">
                <a16:creationId xmlns="" xmlns:a16="http://schemas.microsoft.com/office/drawing/2014/main" id="{05DF2275-E951-4B4D-9A85-B4485EF6A478}"/>
              </a:ext>
            </a:extLst>
          </p:cNvPr>
          <p:cNvSpPr/>
          <p:nvPr/>
        </p:nvSpPr>
        <p:spPr>
          <a:xfrm>
            <a:off x="1176096" y="970757"/>
            <a:ext cx="9839805" cy="2641600"/>
          </a:xfrm>
          <a:prstGeom prst="rect">
            <a:avLst/>
          </a:prstGeom>
          <a:solidFill>
            <a:schemeClr val="bg1">
              <a:alpha val="69000"/>
            </a:schemeClr>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95888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B2E2769-3E04-45B6-B377-7824961B5FF6}" type="datetimeFigureOut">
              <a:rPr lang="ru-RU" smtClean="0"/>
              <a:t>15.11.2022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DA9A3A-441B-46D9-8E05-50756D4542D5}" type="slidenum">
              <a:rPr lang="ru-RU" smtClean="0"/>
              <a:t>‹#›</a:t>
            </a:fld>
            <a:endParaRPr lang="ru-RU"/>
          </a:p>
        </p:txBody>
      </p:sp>
    </p:spTree>
    <p:extLst>
      <p:ext uri="{BB962C8B-B14F-4D97-AF65-F5344CB8AC3E}">
        <p14:creationId xmlns:p14="http://schemas.microsoft.com/office/powerpoint/2010/main" val="215157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B2E2769-3E04-45B6-B377-7824961B5FF6}" type="datetimeFigureOut">
              <a:rPr lang="ru-RU" smtClean="0"/>
              <a:t>15.11.2022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DA9A3A-441B-46D9-8E05-50756D4542D5}" type="slidenum">
              <a:rPr lang="ru-RU" smtClean="0"/>
              <a:t>‹#›</a:t>
            </a:fld>
            <a:endParaRPr lang="ru-RU"/>
          </a:p>
        </p:txBody>
      </p:sp>
    </p:spTree>
    <p:extLst>
      <p:ext uri="{BB962C8B-B14F-4D97-AF65-F5344CB8AC3E}">
        <p14:creationId xmlns:p14="http://schemas.microsoft.com/office/powerpoint/2010/main" val="290447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B2E2769-3E04-45B6-B377-7824961B5FF6}" type="datetimeFigureOut">
              <a:rPr lang="ru-RU" smtClean="0"/>
              <a:t>15.11.2022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DA9A3A-441B-46D9-8E05-50756D4542D5}" type="slidenum">
              <a:rPr lang="ru-RU" smtClean="0"/>
              <a:t>‹#›</a:t>
            </a:fld>
            <a:endParaRPr lang="ru-RU"/>
          </a:p>
        </p:txBody>
      </p:sp>
    </p:spTree>
    <p:extLst>
      <p:ext uri="{BB962C8B-B14F-4D97-AF65-F5344CB8AC3E}">
        <p14:creationId xmlns:p14="http://schemas.microsoft.com/office/powerpoint/2010/main" val="189584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B2E2769-3E04-45B6-B377-7824961B5FF6}" type="datetimeFigureOut">
              <a:rPr lang="ru-RU" smtClean="0"/>
              <a:t>15.11.2022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DA9A3A-441B-46D9-8E05-50756D4542D5}" type="slidenum">
              <a:rPr lang="ru-RU" smtClean="0"/>
              <a:t>‹#›</a:t>
            </a:fld>
            <a:endParaRPr lang="ru-RU"/>
          </a:p>
        </p:txBody>
      </p:sp>
    </p:spTree>
    <p:extLst>
      <p:ext uri="{BB962C8B-B14F-4D97-AF65-F5344CB8AC3E}">
        <p14:creationId xmlns:p14="http://schemas.microsoft.com/office/powerpoint/2010/main" val="219180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B2E2769-3E04-45B6-B377-7824961B5FF6}" type="datetimeFigureOut">
              <a:rPr lang="ru-RU" smtClean="0"/>
              <a:t>15.11.2022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DA9A3A-441B-46D9-8E05-50756D4542D5}" type="slidenum">
              <a:rPr lang="ru-RU" smtClean="0"/>
              <a:t>‹#›</a:t>
            </a:fld>
            <a:endParaRPr lang="ru-RU"/>
          </a:p>
        </p:txBody>
      </p:sp>
    </p:spTree>
    <p:extLst>
      <p:ext uri="{BB962C8B-B14F-4D97-AF65-F5344CB8AC3E}">
        <p14:creationId xmlns:p14="http://schemas.microsoft.com/office/powerpoint/2010/main" val="30367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B2E2769-3E04-45B6-B377-7824961B5FF6}" type="datetimeFigureOut">
              <a:rPr lang="ru-RU" smtClean="0"/>
              <a:t>15.11.2022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0DA9A3A-441B-46D9-8E05-50756D4542D5}" type="slidenum">
              <a:rPr lang="ru-RU" smtClean="0"/>
              <a:t>‹#›</a:t>
            </a:fld>
            <a:endParaRPr lang="ru-RU"/>
          </a:p>
        </p:txBody>
      </p:sp>
    </p:spTree>
    <p:extLst>
      <p:ext uri="{BB962C8B-B14F-4D97-AF65-F5344CB8AC3E}">
        <p14:creationId xmlns:p14="http://schemas.microsoft.com/office/powerpoint/2010/main" val="133904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B2E2769-3E04-45B6-B377-7824961B5FF6}" type="datetimeFigureOut">
              <a:rPr lang="ru-RU" smtClean="0"/>
              <a:t>15.11.2022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0DA9A3A-441B-46D9-8E05-50756D4542D5}" type="slidenum">
              <a:rPr lang="ru-RU" smtClean="0"/>
              <a:t>‹#›</a:t>
            </a:fld>
            <a:endParaRPr lang="ru-RU"/>
          </a:p>
        </p:txBody>
      </p:sp>
    </p:spTree>
    <p:extLst>
      <p:ext uri="{BB962C8B-B14F-4D97-AF65-F5344CB8AC3E}">
        <p14:creationId xmlns:p14="http://schemas.microsoft.com/office/powerpoint/2010/main" val="56007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E2769-3E04-45B6-B377-7824961B5FF6}" type="datetimeFigureOut">
              <a:rPr lang="ru-RU" smtClean="0"/>
              <a:t>15.11.2022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0DA9A3A-441B-46D9-8E05-50756D4542D5}" type="slidenum">
              <a:rPr lang="ru-RU" smtClean="0"/>
              <a:t>‹#›</a:t>
            </a:fld>
            <a:endParaRPr lang="ru-RU"/>
          </a:p>
        </p:txBody>
      </p:sp>
    </p:spTree>
    <p:extLst>
      <p:ext uri="{BB962C8B-B14F-4D97-AF65-F5344CB8AC3E}">
        <p14:creationId xmlns:p14="http://schemas.microsoft.com/office/powerpoint/2010/main" val="377293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B2E2769-3E04-45B6-B377-7824961B5FF6}" type="datetimeFigureOut">
              <a:rPr lang="ru-RU" smtClean="0"/>
              <a:t>15.11.2022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DA9A3A-441B-46D9-8E05-50756D4542D5}" type="slidenum">
              <a:rPr lang="ru-RU" smtClean="0"/>
              <a:t>‹#›</a:t>
            </a:fld>
            <a:endParaRPr lang="ru-RU"/>
          </a:p>
        </p:txBody>
      </p:sp>
    </p:spTree>
    <p:extLst>
      <p:ext uri="{BB962C8B-B14F-4D97-AF65-F5344CB8AC3E}">
        <p14:creationId xmlns:p14="http://schemas.microsoft.com/office/powerpoint/2010/main" val="260421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B2E2769-3E04-45B6-B377-7824961B5FF6}" type="datetimeFigureOut">
              <a:rPr lang="ru-RU" smtClean="0"/>
              <a:t>15.11.2022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DA9A3A-441B-46D9-8E05-50756D4542D5}" type="slidenum">
              <a:rPr lang="ru-RU" smtClean="0"/>
              <a:t>‹#›</a:t>
            </a:fld>
            <a:endParaRPr lang="ru-RU"/>
          </a:p>
        </p:txBody>
      </p:sp>
    </p:spTree>
    <p:extLst>
      <p:ext uri="{BB962C8B-B14F-4D97-AF65-F5344CB8AC3E}">
        <p14:creationId xmlns:p14="http://schemas.microsoft.com/office/powerpoint/2010/main" val="401223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B2C563A4-9FB2-44E1-9711-6B41FF4B191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11188"/>
          <a:stretch/>
        </p:blipFill>
        <p:spPr>
          <a:xfrm>
            <a:off x="-1" y="-13710"/>
            <a:ext cx="12192001" cy="687171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E2769-3E04-45B6-B377-7824961B5FF6}" type="datetimeFigureOut">
              <a:rPr lang="ru-RU" smtClean="0"/>
              <a:t>15.11.2022</a:t>
            </a:fld>
            <a:endParaRPr lang="ru-RU"/>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A9A3A-441B-46D9-8E05-50756D4542D5}" type="slidenum">
              <a:rPr lang="ru-RU" smtClean="0"/>
              <a:t>‹#›</a:t>
            </a:fld>
            <a:endParaRPr lang="ru-RU"/>
          </a:p>
        </p:txBody>
      </p:sp>
      <p:sp>
        <p:nvSpPr>
          <p:cNvPr id="12" name="Прямоугольник 11">
            <a:extLst>
              <a:ext uri="{FF2B5EF4-FFF2-40B4-BE49-F238E27FC236}">
                <a16:creationId xmlns="" xmlns:a16="http://schemas.microsoft.com/office/drawing/2014/main" id="{8CAC8C78-6C92-4451-8681-C605EC9E3BEB}"/>
              </a:ext>
            </a:extLst>
          </p:cNvPr>
          <p:cNvSpPr/>
          <p:nvPr/>
        </p:nvSpPr>
        <p:spPr>
          <a:xfrm>
            <a:off x="365607" y="224198"/>
            <a:ext cx="11493885" cy="6409604"/>
          </a:xfrm>
          <a:prstGeom prst="rect">
            <a:avLst/>
          </a:prstGeom>
          <a:solidFill>
            <a:schemeClr val="bg1">
              <a:alpha val="69000"/>
            </a:schemeClr>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46569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89814" y="792425"/>
            <a:ext cx="10363200" cy="2387600"/>
          </a:xfrm>
        </p:spPr>
        <p:txBody>
          <a:bodyPr/>
          <a:lstStyle/>
          <a:p>
            <a:r>
              <a:rPr lang="ru-RU" b="1" dirty="0">
                <a:latin typeface="Helvetica Bold" panose="00000500000000000000" pitchFamily="50" charset="0"/>
                <a:ea typeface="Helvetica Bold" panose="00000500000000000000" pitchFamily="50" charset="0"/>
              </a:rPr>
              <a:t>«В страну </a:t>
            </a:r>
            <a:r>
              <a:rPr lang="ru-RU" b="1" dirty="0" err="1">
                <a:latin typeface="Helvetica Bold" panose="00000500000000000000" pitchFamily="50" charset="0"/>
                <a:ea typeface="Helvetica Bold" panose="00000500000000000000" pitchFamily="50" charset="0"/>
              </a:rPr>
              <a:t>нартов</a:t>
            </a:r>
            <a:r>
              <a:rPr lang="ru-RU" b="1" dirty="0">
                <a:latin typeface="Helvetica Bold" panose="00000500000000000000" pitchFamily="50" charset="0"/>
                <a:ea typeface="Helvetica Bold" panose="00000500000000000000" pitchFamily="50" charset="0"/>
              </a:rPr>
              <a:t>» - по </a:t>
            </a:r>
            <a:r>
              <a:rPr lang="ru-RU" b="1" dirty="0" err="1">
                <a:latin typeface="Helvetica Bold" panose="00000500000000000000" pitchFamily="50" charset="0"/>
                <a:ea typeface="Helvetica Bold" panose="00000500000000000000" pitchFamily="50" charset="0"/>
              </a:rPr>
              <a:t>Куртатинскому</a:t>
            </a:r>
            <a:r>
              <a:rPr lang="ru-RU" b="1" dirty="0">
                <a:latin typeface="Helvetica Bold" panose="00000500000000000000" pitchFamily="50" charset="0"/>
                <a:ea typeface="Helvetica Bold" panose="00000500000000000000" pitchFamily="50" charset="0"/>
              </a:rPr>
              <a:t> </a:t>
            </a:r>
            <a:r>
              <a:rPr lang="ru-RU" b="1" dirty="0" smtClean="0">
                <a:latin typeface="Helvetica Bold" panose="00000500000000000000" pitchFamily="50" charset="0"/>
                <a:ea typeface="Helvetica Bold" panose="00000500000000000000" pitchFamily="50" charset="0"/>
              </a:rPr>
              <a:t>ущелью</a:t>
            </a:r>
            <a:endParaRPr lang="ru-RU" b="1" dirty="0">
              <a:latin typeface="Helvetica Bold" panose="00000500000000000000" pitchFamily="50" charset="0"/>
              <a:ea typeface="Helvetica Bold" panose="00000500000000000000" pitchFamily="50" charset="0"/>
            </a:endParaRPr>
          </a:p>
        </p:txBody>
      </p:sp>
      <p:sp>
        <p:nvSpPr>
          <p:cNvPr id="10" name="Подзаголовок 9"/>
          <p:cNvSpPr>
            <a:spLocks noGrp="1"/>
          </p:cNvSpPr>
          <p:nvPr>
            <p:ph type="subTitle" idx="1"/>
          </p:nvPr>
        </p:nvSpPr>
        <p:spPr>
          <a:xfrm>
            <a:off x="1486293" y="3809428"/>
            <a:ext cx="9144000" cy="1655762"/>
          </a:xfrm>
        </p:spPr>
        <p:txBody>
          <a:bodyPr>
            <a:normAutofit fontScale="85000" lnSpcReduction="10000"/>
          </a:bodyPr>
          <a:lstStyle/>
          <a:p>
            <a:r>
              <a:rPr lang="ru-RU" dirty="0" err="1">
                <a:solidFill>
                  <a:schemeClr val="bg1"/>
                </a:solidFill>
                <a:latin typeface="Helvetica Bold" panose="00000500000000000000" pitchFamily="50" charset="0"/>
                <a:ea typeface="Helvetica Bold" panose="00000500000000000000" pitchFamily="50" charset="0"/>
              </a:rPr>
              <a:t>Куртатинское</a:t>
            </a:r>
            <a:r>
              <a:rPr lang="ru-RU" dirty="0">
                <a:solidFill>
                  <a:schemeClr val="bg1"/>
                </a:solidFill>
                <a:latin typeface="Helvetica Bold" panose="00000500000000000000" pitchFamily="50" charset="0"/>
                <a:ea typeface="Helvetica Bold" panose="00000500000000000000" pitchFamily="50" charset="0"/>
              </a:rPr>
              <a:t> ущелье является частью исторической осетинской территории. Ущелье считается одной из самых живописных достопримечательностей Северной Осетии. Протяженность ущелья составляет около 50 километров. </a:t>
            </a:r>
            <a:r>
              <a:rPr lang="ru-RU" dirty="0" err="1">
                <a:solidFill>
                  <a:schemeClr val="bg1"/>
                </a:solidFill>
                <a:latin typeface="Helvetica Bold" panose="00000500000000000000" pitchFamily="50" charset="0"/>
                <a:ea typeface="Helvetica Bold" panose="00000500000000000000" pitchFamily="50" charset="0"/>
              </a:rPr>
              <a:t>Куртатинское</a:t>
            </a:r>
            <a:r>
              <a:rPr lang="ru-RU" dirty="0">
                <a:solidFill>
                  <a:schemeClr val="bg1"/>
                </a:solidFill>
                <a:latin typeface="Helvetica Bold" panose="00000500000000000000" pitchFamily="50" charset="0"/>
                <a:ea typeface="Helvetica Bold" panose="00000500000000000000" pitchFamily="50" charset="0"/>
              </a:rPr>
              <a:t> ущелье образовалось после того, как река </a:t>
            </a:r>
            <a:r>
              <a:rPr lang="ru-RU" dirty="0" err="1">
                <a:solidFill>
                  <a:schemeClr val="bg1"/>
                </a:solidFill>
                <a:latin typeface="Helvetica Bold" panose="00000500000000000000" pitchFamily="50" charset="0"/>
                <a:ea typeface="Helvetica Bold" panose="00000500000000000000" pitchFamily="50" charset="0"/>
              </a:rPr>
              <a:t>Фиагдон</a:t>
            </a:r>
            <a:r>
              <a:rPr lang="ru-RU" dirty="0">
                <a:solidFill>
                  <a:schemeClr val="bg1"/>
                </a:solidFill>
                <a:latin typeface="Helvetica Bold" panose="00000500000000000000" pitchFamily="50" charset="0"/>
                <a:ea typeface="Helvetica Bold" panose="00000500000000000000" pitchFamily="50" charset="0"/>
              </a:rPr>
              <a:t> размыла внушительные скальные массивы Северо-Кавказского региона.</a:t>
            </a:r>
          </a:p>
        </p:txBody>
      </p:sp>
    </p:spTree>
    <p:extLst>
      <p:ext uri="{BB962C8B-B14F-4D97-AF65-F5344CB8AC3E}">
        <p14:creationId xmlns:p14="http://schemas.microsoft.com/office/powerpoint/2010/main" val="3009578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4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2063308"/>
            <a:ext cx="10515600" cy="2852737"/>
          </a:xfrm>
        </p:spPr>
        <p:txBody>
          <a:bodyPr>
            <a:noAutofit/>
          </a:bodyPr>
          <a:lstStyle/>
          <a:p>
            <a:pPr algn="ctr"/>
            <a:r>
              <a:rPr lang="ru-RU" sz="2800" b="1" dirty="0">
                <a:solidFill>
                  <a:schemeClr val="bg1"/>
                </a:solidFill>
                <a:latin typeface="Helvetica Bold" panose="00000500000000000000" pitchFamily="50" charset="0"/>
                <a:ea typeface="Helvetica Bold" panose="00000500000000000000" pitchFamily="50" charset="0"/>
              </a:rPr>
              <a:t>Цель </a:t>
            </a:r>
            <a:r>
              <a:rPr lang="ru-RU" sz="2800" dirty="0">
                <a:solidFill>
                  <a:schemeClr val="bg1"/>
                </a:solidFill>
                <a:latin typeface="Helvetica Bold" panose="00000500000000000000" pitchFamily="50" charset="0"/>
                <a:ea typeface="Helvetica Bold" panose="00000500000000000000" pitchFamily="50" charset="0"/>
              </a:rPr>
              <a:t>– способствовать формированию у обучающихся общей культуры, активной гражданской позиции, патриотического воспитания, личностному развитию подростков, через приобщение к туристско-краеведческой деятельности, привитие навыков здорового образа жизни, творческого труда. 	</a:t>
            </a:r>
            <a:r>
              <a:rPr lang="ru-RU" sz="2800" dirty="0">
                <a:solidFill>
                  <a:srgbClr val="000000"/>
                </a:solidFill>
                <a:latin typeface="Helvetica Bold" panose="00000500000000000000" pitchFamily="50" charset="0"/>
                <a:ea typeface="Helvetica Bold" panose="00000500000000000000" pitchFamily="50" charset="0"/>
              </a:rPr>
              <a:t/>
            </a:r>
            <a:br>
              <a:rPr lang="ru-RU" sz="2800" dirty="0">
                <a:solidFill>
                  <a:srgbClr val="000000"/>
                </a:solidFill>
                <a:latin typeface="Helvetica Bold" panose="00000500000000000000" pitchFamily="50" charset="0"/>
                <a:ea typeface="Helvetica Bold" panose="00000500000000000000" pitchFamily="50" charset="0"/>
              </a:rPr>
            </a:br>
            <a:endParaRPr lang="ru-RU" sz="2800" dirty="0">
              <a:latin typeface="Helvetica Bold" panose="00000500000000000000" pitchFamily="50" charset="0"/>
              <a:ea typeface="Helvetica Bold" panose="00000500000000000000" pitchFamily="50" charset="0"/>
            </a:endParaRPr>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186479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4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8843" y="2087692"/>
            <a:ext cx="10515600" cy="2852737"/>
          </a:xfrm>
          <a:solidFill>
            <a:schemeClr val="bg1">
              <a:alpha val="33000"/>
            </a:schemeClr>
          </a:solidFill>
        </p:spPr>
        <p:txBody>
          <a:bodyPr>
            <a:noAutofit/>
          </a:bodyPr>
          <a:lstStyle/>
          <a:p>
            <a:pPr indent="457200" algn="just"/>
            <a:r>
              <a:rPr lang="ru-RU" sz="2400" dirty="0">
                <a:latin typeface="Helvetica Bold" panose="00000500000000000000" pitchFamily="50" charset="0"/>
                <a:ea typeface="Helvetica Bold" panose="00000500000000000000" pitchFamily="50" charset="0"/>
              </a:rPr>
              <a:t>С. </a:t>
            </a:r>
            <a:r>
              <a:rPr lang="ru-RU" sz="2400" dirty="0" err="1">
                <a:latin typeface="Helvetica Bold" panose="00000500000000000000" pitchFamily="50" charset="0"/>
                <a:ea typeface="Helvetica Bold" panose="00000500000000000000" pitchFamily="50" charset="0"/>
              </a:rPr>
              <a:t>Лац</a:t>
            </a:r>
            <a:r>
              <a:rPr lang="ru-RU" sz="2400" dirty="0">
                <a:latin typeface="Helvetica Bold" panose="00000500000000000000" pitchFamily="50" charset="0"/>
                <a:ea typeface="Helvetica Bold" panose="00000500000000000000" pitchFamily="50" charset="0"/>
              </a:rPr>
              <a:t> является архитектурным комплексом федерального значения. Здесь же есть множество свидетельств глубокой древности этого места: большое количество сторожевых и оборонительных башен, изгороди из булыжника, сохранившихся очертания старинных улиц аула. И странные камни похожие на каменные кресла. </a:t>
            </a:r>
            <a:r>
              <a:rPr lang="ru-RU" sz="2000" dirty="0">
                <a:latin typeface="Helvetica Bold" panose="00000500000000000000" pitchFamily="50" charset="0"/>
                <a:ea typeface="Helvetica Bold" panose="00000500000000000000" pitchFamily="50" charset="0"/>
              </a:rPr>
              <a:t>	</a:t>
            </a:r>
            <a:br>
              <a:rPr lang="ru-RU" sz="2000" dirty="0">
                <a:latin typeface="Helvetica Bold" panose="00000500000000000000" pitchFamily="50" charset="0"/>
                <a:ea typeface="Helvetica Bold" panose="00000500000000000000" pitchFamily="50" charset="0"/>
              </a:rPr>
            </a:br>
            <a:endParaRPr lang="ru-RU" sz="2000" dirty="0">
              <a:latin typeface="Helvetica Bold" panose="00000500000000000000" pitchFamily="50" charset="0"/>
              <a:ea typeface="Helvetica Bold" panose="00000500000000000000" pitchFamily="50" charset="0"/>
            </a:endParaRPr>
          </a:p>
        </p:txBody>
      </p:sp>
      <p:sp>
        <p:nvSpPr>
          <p:cNvPr id="3" name="Текст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2705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707" y="219456"/>
            <a:ext cx="7617206" cy="831725"/>
          </a:xfrm>
          <a:solidFill>
            <a:srgbClr val="A7A9C6">
              <a:alpha val="53000"/>
            </a:srgbClr>
          </a:solidFill>
        </p:spPr>
        <p:txBody>
          <a:bodyPr>
            <a:normAutofit fontScale="90000"/>
          </a:bodyPr>
          <a:lstStyle/>
          <a:p>
            <a:r>
              <a:rPr lang="ru-RU" dirty="0" err="1">
                <a:latin typeface="Helvetica Bold" panose="00000500000000000000" pitchFamily="50" charset="0"/>
                <a:ea typeface="Helvetica Bold" panose="00000500000000000000" pitchFamily="50" charset="0"/>
              </a:rPr>
              <a:t>Фиагдонское</a:t>
            </a:r>
            <a:r>
              <a:rPr lang="ru-RU" dirty="0">
                <a:latin typeface="Helvetica Bold" panose="00000500000000000000" pitchFamily="50" charset="0"/>
                <a:ea typeface="Helvetica Bold" panose="00000500000000000000" pitchFamily="50" charset="0"/>
              </a:rPr>
              <a:t> ущелье</a:t>
            </a:r>
          </a:p>
        </p:txBody>
      </p:sp>
      <p:sp>
        <p:nvSpPr>
          <p:cNvPr id="3" name="Текст 2"/>
          <p:cNvSpPr>
            <a:spLocks noGrp="1"/>
          </p:cNvSpPr>
          <p:nvPr>
            <p:ph type="body" idx="1"/>
          </p:nvPr>
        </p:nvSpPr>
        <p:spPr>
          <a:xfrm>
            <a:off x="6537707" y="5003993"/>
            <a:ext cx="5203189" cy="1311463"/>
          </a:xfrm>
          <a:solidFill>
            <a:srgbClr val="616C67">
              <a:alpha val="53000"/>
            </a:srgbClr>
          </a:solidFill>
        </p:spPr>
        <p:txBody>
          <a:bodyPr>
            <a:normAutofit fontScale="92500"/>
          </a:bodyPr>
          <a:lstStyle/>
          <a:p>
            <a:pPr algn="r"/>
            <a:r>
              <a:rPr lang="ru-RU" dirty="0" err="1">
                <a:latin typeface="Helvetica Bold" panose="00000500000000000000" pitchFamily="50" charset="0"/>
                <a:ea typeface="Helvetica Bold" panose="00000500000000000000" pitchFamily="50" charset="0"/>
              </a:rPr>
              <a:t>Фиагдонское</a:t>
            </a:r>
            <a:r>
              <a:rPr lang="ru-RU" dirty="0">
                <a:latin typeface="Helvetica Bold" panose="00000500000000000000" pitchFamily="50" charset="0"/>
                <a:ea typeface="Helvetica Bold" panose="00000500000000000000" pitchFamily="50" charset="0"/>
              </a:rPr>
              <a:t> ущелье – местность, где некогда было немало населенных пунктов. Теперь они постепенно исчезают.</a:t>
            </a:r>
          </a:p>
        </p:txBody>
      </p:sp>
    </p:spTree>
    <p:extLst>
      <p:ext uri="{BB962C8B-B14F-4D97-AF65-F5344CB8AC3E}">
        <p14:creationId xmlns:p14="http://schemas.microsoft.com/office/powerpoint/2010/main" val="375389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6507" y="3532507"/>
            <a:ext cx="10515600" cy="2852737"/>
          </a:xfrm>
        </p:spPr>
        <p:txBody>
          <a:bodyPr/>
          <a:lstStyle/>
          <a:p>
            <a:endParaRPr lang="ru-RU" dirty="0"/>
          </a:p>
        </p:txBody>
      </p:sp>
      <p:sp>
        <p:nvSpPr>
          <p:cNvPr id="3" name="Текст 2"/>
          <p:cNvSpPr>
            <a:spLocks noGrp="1"/>
          </p:cNvSpPr>
          <p:nvPr>
            <p:ph type="body" idx="1"/>
          </p:nvPr>
        </p:nvSpPr>
        <p:spPr>
          <a:xfrm>
            <a:off x="831851" y="975361"/>
            <a:ext cx="10515600" cy="5114292"/>
          </a:xfrm>
        </p:spPr>
        <p:txBody>
          <a:bodyPr>
            <a:noAutofit/>
          </a:bodyPr>
          <a:lstStyle/>
          <a:p>
            <a:pPr algn="ctr"/>
            <a:r>
              <a:rPr lang="ru-RU" sz="3600" dirty="0">
                <a:latin typeface="Helvetica Bold" panose="00000500000000000000" pitchFamily="50" charset="0"/>
                <a:ea typeface="Helvetica Bold" panose="00000500000000000000" pitchFamily="50" charset="0"/>
              </a:rPr>
              <a:t>По дороге нам встречается село </a:t>
            </a:r>
            <a:r>
              <a:rPr lang="ru-RU" sz="3600" dirty="0" err="1">
                <a:latin typeface="Helvetica Bold" panose="00000500000000000000" pitchFamily="50" charset="0"/>
                <a:ea typeface="Helvetica Bold" panose="00000500000000000000" pitchFamily="50" charset="0"/>
              </a:rPr>
              <a:t>Даллагкау</a:t>
            </a:r>
            <a:r>
              <a:rPr lang="ru-RU" sz="3600" dirty="0">
                <a:latin typeface="Helvetica Bold" panose="00000500000000000000" pitchFamily="50" charset="0"/>
                <a:ea typeface="Helvetica Bold" panose="00000500000000000000" pitchFamily="50" charset="0"/>
              </a:rPr>
              <a:t>, бывшее когда-то крупным населенным пунктом. Сегодня здесь живут постоянно человек 50. Многих туристов удивляет то, что среди жилых или уже брошенных полупустых построек селения разбросаны семейные склепы. Суровая жизнь заставляла горцев начинать строительство дома с возведения башни.</a:t>
            </a:r>
          </a:p>
        </p:txBody>
      </p:sp>
    </p:spTree>
    <p:extLst>
      <p:ext uri="{BB962C8B-B14F-4D97-AF65-F5344CB8AC3E}">
        <p14:creationId xmlns:p14="http://schemas.microsoft.com/office/powerpoint/2010/main" val="317522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0608" y="0"/>
            <a:ext cx="10515600" cy="1026797"/>
          </a:xfrm>
        </p:spPr>
        <p:txBody>
          <a:bodyPr/>
          <a:lstStyle/>
          <a:p>
            <a:r>
              <a:rPr lang="ru-RU" dirty="0" err="1" smtClean="0">
                <a:solidFill>
                  <a:schemeClr val="bg1"/>
                </a:solidFill>
                <a:latin typeface="Helvetica Bold" panose="00000500000000000000" pitchFamily="50" charset="0"/>
                <a:ea typeface="Helvetica Bold" panose="00000500000000000000" pitchFamily="50" charset="0"/>
              </a:rPr>
              <a:t>Дзивгиская</a:t>
            </a:r>
            <a:r>
              <a:rPr lang="ru-RU" dirty="0" smtClean="0">
                <a:solidFill>
                  <a:schemeClr val="bg1"/>
                </a:solidFill>
                <a:latin typeface="Helvetica Bold" panose="00000500000000000000" pitchFamily="50" charset="0"/>
                <a:ea typeface="Helvetica Bold" panose="00000500000000000000" pitchFamily="50" charset="0"/>
              </a:rPr>
              <a:t> крепость </a:t>
            </a:r>
            <a:endParaRPr lang="ru-RU" dirty="0">
              <a:solidFill>
                <a:schemeClr val="bg1"/>
              </a:solidFill>
              <a:latin typeface="Helvetica Bold" panose="00000500000000000000" pitchFamily="50" charset="0"/>
              <a:ea typeface="Helvetica Bold" panose="00000500000000000000" pitchFamily="50" charset="0"/>
            </a:endParaRPr>
          </a:p>
        </p:txBody>
      </p:sp>
      <p:sp>
        <p:nvSpPr>
          <p:cNvPr id="3" name="Текст 2"/>
          <p:cNvSpPr>
            <a:spLocks noGrp="1"/>
          </p:cNvSpPr>
          <p:nvPr>
            <p:ph type="body" idx="1"/>
          </p:nvPr>
        </p:nvSpPr>
        <p:spPr>
          <a:xfrm>
            <a:off x="0" y="4066032"/>
            <a:ext cx="7994651" cy="2791968"/>
          </a:xfrm>
        </p:spPr>
        <p:txBody>
          <a:bodyPr>
            <a:normAutofit fontScale="92500" lnSpcReduction="10000"/>
          </a:bodyPr>
          <a:lstStyle/>
          <a:p>
            <a:r>
              <a:rPr lang="ru-RU" dirty="0">
                <a:solidFill>
                  <a:schemeClr val="bg1"/>
                </a:solidFill>
                <a:latin typeface="Helvetica Bold" panose="00000500000000000000" pitchFamily="50" charset="0"/>
                <a:ea typeface="Helvetica Bold" panose="00000500000000000000" pitchFamily="50" charset="0"/>
              </a:rPr>
              <a:t>На высоте 1200 м находится когда-то многолюдное, а сегодня почти опустевшее село </a:t>
            </a:r>
            <a:r>
              <a:rPr lang="ru-RU" dirty="0" err="1">
                <a:solidFill>
                  <a:schemeClr val="bg1"/>
                </a:solidFill>
                <a:latin typeface="Helvetica Bold" panose="00000500000000000000" pitchFamily="50" charset="0"/>
                <a:ea typeface="Helvetica Bold" panose="00000500000000000000" pitchFamily="50" charset="0"/>
              </a:rPr>
              <a:t>Дзивгис</a:t>
            </a:r>
            <a:r>
              <a:rPr lang="ru-RU" dirty="0">
                <a:solidFill>
                  <a:schemeClr val="bg1"/>
                </a:solidFill>
                <a:latin typeface="Helvetica Bold" panose="00000500000000000000" pitchFamily="50" charset="0"/>
                <a:ea typeface="Helvetica Bold" panose="00000500000000000000" pitchFamily="50" charset="0"/>
              </a:rPr>
              <a:t>. Оно лежит на каменном плато, на левом берегу </a:t>
            </a:r>
            <a:r>
              <a:rPr lang="ru-RU" dirty="0" err="1">
                <a:solidFill>
                  <a:schemeClr val="bg1"/>
                </a:solidFill>
                <a:latin typeface="Helvetica Bold" panose="00000500000000000000" pitchFamily="50" charset="0"/>
                <a:ea typeface="Helvetica Bold" panose="00000500000000000000" pitchFamily="50" charset="0"/>
              </a:rPr>
              <a:t>Фиагдонского</a:t>
            </a:r>
            <a:r>
              <a:rPr lang="ru-RU" dirty="0">
                <a:solidFill>
                  <a:schemeClr val="bg1"/>
                </a:solidFill>
                <a:latin typeface="Helvetica Bold" panose="00000500000000000000" pitchFamily="50" charset="0"/>
                <a:ea typeface="Helvetica Bold" panose="00000500000000000000" pitchFamily="50" charset="0"/>
              </a:rPr>
              <a:t> ущелья, у подножья горы </a:t>
            </a:r>
            <a:r>
              <a:rPr lang="ru-RU" dirty="0" err="1">
                <a:solidFill>
                  <a:schemeClr val="bg1"/>
                </a:solidFill>
                <a:latin typeface="Helvetica Bold" panose="00000500000000000000" pitchFamily="50" charset="0"/>
                <a:ea typeface="Helvetica Bold" panose="00000500000000000000" pitchFamily="50" charset="0"/>
              </a:rPr>
              <a:t>Кариу-хох</a:t>
            </a:r>
            <a:r>
              <a:rPr lang="ru-RU" dirty="0">
                <a:solidFill>
                  <a:schemeClr val="bg1"/>
                </a:solidFill>
                <a:latin typeface="Helvetica Bold" panose="00000500000000000000" pitchFamily="50" charset="0"/>
                <a:ea typeface="Helvetica Bold" panose="00000500000000000000" pitchFamily="50" charset="0"/>
              </a:rPr>
              <a:t>. Здесь можно увидеть сохранившиеся оборонительные сооружения, точное время появления которых не могут установить даже специалисты. Однако по признакам и найденным останкам защитников это произошло не позднее XIII века</a:t>
            </a:r>
            <a:r>
              <a:rPr lang="ru-RU" dirty="0">
                <a:latin typeface="Helvetica Bold" panose="00000500000000000000" pitchFamily="50" charset="0"/>
                <a:ea typeface="Helvetica Bold" panose="00000500000000000000" pitchFamily="50" charset="0"/>
              </a:rPr>
              <a:t>.</a:t>
            </a:r>
          </a:p>
        </p:txBody>
      </p:sp>
    </p:spTree>
    <p:extLst>
      <p:ext uri="{BB962C8B-B14F-4D97-AF65-F5344CB8AC3E}">
        <p14:creationId xmlns:p14="http://schemas.microsoft.com/office/powerpoint/2010/main" val="151586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solidFill>
                  <a:schemeClr val="bg1"/>
                </a:solidFill>
                <a:latin typeface="Helvetica Bold" panose="00000500000000000000" pitchFamily="50" charset="0"/>
                <a:ea typeface="Helvetica Bold" panose="00000500000000000000" pitchFamily="50" charset="0"/>
              </a:rPr>
              <a:t>Кадаргаванский</a:t>
            </a:r>
            <a:r>
              <a:rPr lang="ru-RU" dirty="0" smtClean="0">
                <a:solidFill>
                  <a:schemeClr val="bg1"/>
                </a:solidFill>
                <a:latin typeface="Helvetica Bold" panose="00000500000000000000" pitchFamily="50" charset="0"/>
                <a:ea typeface="Helvetica Bold" panose="00000500000000000000" pitchFamily="50" charset="0"/>
              </a:rPr>
              <a:t> Каньон </a:t>
            </a:r>
            <a:endParaRPr lang="ru-RU" dirty="0">
              <a:solidFill>
                <a:schemeClr val="bg1"/>
              </a:solidFill>
              <a:latin typeface="Helvetica Bold" panose="00000500000000000000" pitchFamily="50" charset="0"/>
              <a:ea typeface="Helvetica Bold" panose="00000500000000000000" pitchFamily="50" charset="0"/>
            </a:endParaRPr>
          </a:p>
        </p:txBody>
      </p:sp>
      <p:sp>
        <p:nvSpPr>
          <p:cNvPr id="3" name="Объект 2"/>
          <p:cNvSpPr>
            <a:spLocks noGrp="1"/>
          </p:cNvSpPr>
          <p:nvPr>
            <p:ph idx="1"/>
          </p:nvPr>
        </p:nvSpPr>
        <p:spPr>
          <a:noFill/>
        </p:spPr>
        <p:txBody>
          <a:bodyPr/>
          <a:lstStyle/>
          <a:p>
            <a:r>
              <a:rPr lang="ru-RU" dirty="0">
                <a:solidFill>
                  <a:schemeClr val="bg1"/>
                </a:solidFill>
                <a:latin typeface="Helvetica Bold" panose="00000500000000000000" pitchFamily="50" charset="0"/>
                <a:ea typeface="Helvetica Bold" panose="00000500000000000000" pitchFamily="50" charset="0"/>
              </a:rPr>
              <a:t>От с. </a:t>
            </a:r>
            <a:r>
              <a:rPr lang="ru-RU" dirty="0" err="1">
                <a:solidFill>
                  <a:schemeClr val="bg1"/>
                </a:solidFill>
                <a:latin typeface="Helvetica Bold" panose="00000500000000000000" pitchFamily="50" charset="0"/>
                <a:ea typeface="Helvetica Bold" panose="00000500000000000000" pitchFamily="50" charset="0"/>
              </a:rPr>
              <a:t>Дзивгис</a:t>
            </a:r>
            <a:r>
              <a:rPr lang="ru-RU" dirty="0">
                <a:solidFill>
                  <a:schemeClr val="bg1"/>
                </a:solidFill>
                <a:latin typeface="Helvetica Bold" panose="00000500000000000000" pitchFamily="50" charset="0"/>
                <a:ea typeface="Helvetica Bold" panose="00000500000000000000" pitchFamily="50" charset="0"/>
              </a:rPr>
              <a:t> мы идем к примечательному красивому месту </a:t>
            </a:r>
            <a:r>
              <a:rPr lang="ru-RU" dirty="0" err="1">
                <a:solidFill>
                  <a:schemeClr val="bg1"/>
                </a:solidFill>
                <a:latin typeface="Helvetica Bold" panose="00000500000000000000" pitchFamily="50" charset="0"/>
                <a:ea typeface="Helvetica Bold" panose="00000500000000000000" pitchFamily="50" charset="0"/>
              </a:rPr>
              <a:t>Куртатинского</a:t>
            </a:r>
            <a:r>
              <a:rPr lang="ru-RU" dirty="0">
                <a:solidFill>
                  <a:schemeClr val="bg1"/>
                </a:solidFill>
                <a:latin typeface="Helvetica Bold" panose="00000500000000000000" pitchFamily="50" charset="0"/>
                <a:ea typeface="Helvetica Bold" panose="00000500000000000000" pitchFamily="50" charset="0"/>
              </a:rPr>
              <a:t> ущелья – </a:t>
            </a:r>
            <a:r>
              <a:rPr lang="ru-RU" dirty="0" err="1" smtClean="0">
                <a:solidFill>
                  <a:schemeClr val="bg1"/>
                </a:solidFill>
                <a:latin typeface="Helvetica Bold" panose="00000500000000000000" pitchFamily="50" charset="0"/>
                <a:ea typeface="Helvetica Bold" panose="00000500000000000000" pitchFamily="50" charset="0"/>
              </a:rPr>
              <a:t>Кадаргаванскому</a:t>
            </a:r>
            <a:r>
              <a:rPr lang="ru-RU" dirty="0" smtClean="0">
                <a:solidFill>
                  <a:schemeClr val="bg1"/>
                </a:solidFill>
                <a:latin typeface="Helvetica Bold" panose="00000500000000000000" pitchFamily="50" charset="0"/>
                <a:ea typeface="Helvetica Bold" panose="00000500000000000000" pitchFamily="50" charset="0"/>
              </a:rPr>
              <a:t> </a:t>
            </a:r>
            <a:r>
              <a:rPr lang="ru-RU" dirty="0">
                <a:solidFill>
                  <a:schemeClr val="bg1"/>
                </a:solidFill>
                <a:latin typeface="Helvetica Bold" panose="00000500000000000000" pitchFamily="50" charset="0"/>
                <a:ea typeface="Helvetica Bold" panose="00000500000000000000" pitchFamily="50" charset="0"/>
              </a:rPr>
              <a:t>каньону. Он расположен возле перевала </a:t>
            </a:r>
            <a:r>
              <a:rPr lang="ru-RU" dirty="0" err="1">
                <a:solidFill>
                  <a:schemeClr val="bg1"/>
                </a:solidFill>
                <a:latin typeface="Helvetica Bold" panose="00000500000000000000" pitchFamily="50" charset="0"/>
                <a:ea typeface="Helvetica Bold" panose="00000500000000000000" pitchFamily="50" charset="0"/>
              </a:rPr>
              <a:t>Кадаргаван</a:t>
            </a:r>
            <a:r>
              <a:rPr lang="ru-RU" dirty="0">
                <a:solidFill>
                  <a:schemeClr val="bg1"/>
                </a:solidFill>
                <a:latin typeface="Helvetica Bold" panose="00000500000000000000" pitchFamily="50" charset="0"/>
                <a:ea typeface="Helvetica Bold" panose="00000500000000000000" pitchFamily="50" charset="0"/>
              </a:rPr>
              <a:t>, что означает «перевал леса». Этот каньон считается значимым геологическим памятником природы Северной Осетии.</a:t>
            </a:r>
          </a:p>
        </p:txBody>
      </p:sp>
    </p:spTree>
    <p:extLst>
      <p:ext uri="{BB962C8B-B14F-4D97-AF65-F5344CB8AC3E}">
        <p14:creationId xmlns:p14="http://schemas.microsoft.com/office/powerpoint/2010/main" val="3781445569"/>
      </p:ext>
    </p:extLst>
  </p:cSld>
  <p:clrMapOvr>
    <a:masterClrMapping/>
  </p:clrMapOvr>
</p:sld>
</file>

<file path=ppt/theme/theme1.xml><?xml version="1.0" encoding="utf-8"?>
<a:theme xmlns:a="http://schemas.openxmlformats.org/drawingml/2006/main" name="powerpointbase.com-912">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powerpointbase.com-912</Template>
  <TotalTime>59</TotalTime>
  <Words>302</Words>
  <Application>Microsoft Office PowerPoint</Application>
  <PresentationFormat>Широкоэкранный</PresentationFormat>
  <Paragraphs>11</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Helvetica Bold</vt:lpstr>
      <vt:lpstr>powerpointbase.com-912</vt:lpstr>
      <vt:lpstr>«В страну нартов» - по Куртатинскому ущелью</vt:lpstr>
      <vt:lpstr>Цель – способствовать формированию у обучающихся общей культуры, активной гражданской позиции, патриотического воспитания, личностному развитию подростков, через приобщение к туристско-краеведческой деятельности, привитие навыков здорового образа жизни, творческого труда.   </vt:lpstr>
      <vt:lpstr>С. Лац является архитектурным комплексом федерального значения. Здесь же есть множество свидетельств глубокой древности этого места: большое количество сторожевых и оборонительных башен, изгороди из булыжника, сохранившихся очертания старинных улиц аула. И странные камни похожие на каменные кресла.   </vt:lpstr>
      <vt:lpstr>Фиагдонское ущелье</vt:lpstr>
      <vt:lpstr>Презентация PowerPoint</vt:lpstr>
      <vt:lpstr>Дзивгиская крепость </vt:lpstr>
      <vt:lpstr>Кадаргаванский Каньон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страну нартов» - по Куртатинскому ущелью.</dc:title>
  <dc:creator>Admin</dc:creator>
  <cp:lastModifiedBy>Admin</cp:lastModifiedBy>
  <cp:revision>6</cp:revision>
  <dcterms:created xsi:type="dcterms:W3CDTF">2022-11-15T07:50:17Z</dcterms:created>
  <dcterms:modified xsi:type="dcterms:W3CDTF">2022-11-15T09:46:30Z</dcterms:modified>
</cp:coreProperties>
</file>