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51"/>
  </p:notesMasterIdLst>
  <p:sldIdLst>
    <p:sldId id="256" r:id="rId2"/>
    <p:sldId id="263" r:id="rId3"/>
    <p:sldId id="258" r:id="rId4"/>
    <p:sldId id="259" r:id="rId5"/>
    <p:sldId id="260" r:id="rId6"/>
    <p:sldId id="261" r:id="rId7"/>
    <p:sldId id="265" r:id="rId8"/>
    <p:sldId id="267" r:id="rId9"/>
    <p:sldId id="275" r:id="rId10"/>
    <p:sldId id="269" r:id="rId11"/>
    <p:sldId id="308" r:id="rId12"/>
    <p:sldId id="309" r:id="rId13"/>
    <p:sldId id="272" r:id="rId14"/>
    <p:sldId id="273" r:id="rId15"/>
    <p:sldId id="307" r:id="rId16"/>
    <p:sldId id="293" r:id="rId17"/>
    <p:sldId id="331" r:id="rId18"/>
    <p:sldId id="329" r:id="rId19"/>
    <p:sldId id="270" r:id="rId20"/>
    <p:sldId id="271" r:id="rId21"/>
    <p:sldId id="291" r:id="rId22"/>
    <p:sldId id="282" r:id="rId23"/>
    <p:sldId id="286" r:id="rId24"/>
    <p:sldId id="287" r:id="rId25"/>
    <p:sldId id="288" r:id="rId26"/>
    <p:sldId id="296" r:id="rId27"/>
    <p:sldId id="294" r:id="rId28"/>
    <p:sldId id="295" r:id="rId29"/>
    <p:sldId id="297" r:id="rId30"/>
    <p:sldId id="318" r:id="rId31"/>
    <p:sldId id="317" r:id="rId32"/>
    <p:sldId id="319" r:id="rId33"/>
    <p:sldId id="304" r:id="rId34"/>
    <p:sldId id="316" r:id="rId35"/>
    <p:sldId id="310" r:id="rId36"/>
    <p:sldId id="311" r:id="rId37"/>
    <p:sldId id="312" r:id="rId38"/>
    <p:sldId id="313" r:id="rId39"/>
    <p:sldId id="314" r:id="rId40"/>
    <p:sldId id="315" r:id="rId41"/>
    <p:sldId id="328" r:id="rId42"/>
    <p:sldId id="320" r:id="rId43"/>
    <p:sldId id="321" r:id="rId44"/>
    <p:sldId id="322" r:id="rId45"/>
    <p:sldId id="324" r:id="rId46"/>
    <p:sldId id="326" r:id="rId47"/>
    <p:sldId id="330" r:id="rId48"/>
    <p:sldId id="325" r:id="rId49"/>
    <p:sldId id="302" r:id="rId5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12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B54EEE-FE81-4842-A6A2-A0DECA38E111}" type="datetimeFigureOut">
              <a:rPr lang="ru-RU" smtClean="0"/>
              <a:pPr/>
              <a:t>30.10.2022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7E7ABF-807C-4340-9356-6A3EBE69B9E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Пушкинский сквер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7ABF-807C-4340-9356-6A3EBE69B9EE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Пушкинская</a:t>
            </a:r>
            <a:r>
              <a:rPr lang="ru-RU" baseline="0" dirty="0" smtClean="0"/>
              <a:t> 10 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7ABF-807C-4340-9356-6A3EBE69B9EE}" type="slidenum">
              <a:rPr lang="ru-RU" smtClean="0"/>
              <a:pPr/>
              <a:t>45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Улица Церетели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7ABF-807C-4340-9356-6A3EBE69B9EE}" type="slidenum">
              <a:rPr lang="ru-RU" smtClean="0"/>
              <a:pPr/>
              <a:t>46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Улица К. Маркса, 77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7ABF-807C-4340-9356-6A3EBE69B9EE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Улица </a:t>
            </a:r>
            <a:r>
              <a:rPr lang="ru-RU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Бутырина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10 (бывшая </a:t>
            </a:r>
            <a:r>
              <a:rPr lang="ru-RU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Воронцовская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7ABF-807C-4340-9356-6A3EBE69B9EE}" type="slidenum">
              <a:rPr lang="ru-RU" smtClean="0"/>
              <a:pPr/>
              <a:t>36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Детский парк им. Жуковского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7ABF-807C-4340-9356-6A3EBE69B9EE}" type="slidenum">
              <a:rPr lang="ru-RU" smtClean="0"/>
              <a:pPr/>
              <a:t>37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i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Улица Карла Маркса, д.19</a:t>
            </a:r>
            <a:r>
              <a:rPr lang="ru-RU" sz="1200" b="1" i="0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 МОУ СОШ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№2.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7ABF-807C-4340-9356-6A3EBE69B9EE}" type="slidenum">
              <a:rPr lang="ru-RU" smtClean="0"/>
              <a:pPr/>
              <a:t>38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Угол улиц Миллера и Кирова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7ABF-807C-4340-9356-6A3EBE69B9EE}" type="slidenum">
              <a:rPr lang="ru-RU" smtClean="0"/>
              <a:pPr/>
              <a:t>39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ул. Дзержинского, 70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7ABF-807C-4340-9356-6A3EBE69B9EE}" type="slidenum">
              <a:rPr lang="ru-RU" smtClean="0"/>
              <a:pPr/>
              <a:t>42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Улица Августовских</a:t>
            </a:r>
            <a:r>
              <a:rPr lang="ru-RU" baseline="0" dirty="0" smtClean="0"/>
              <a:t> событий 83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7ABF-807C-4340-9356-6A3EBE69B9EE}" type="slidenum">
              <a:rPr lang="ru-RU" smtClean="0"/>
              <a:pPr/>
              <a:t>43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ул. Церетели  (Стрелковая) 12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7ABF-807C-4340-9356-6A3EBE69B9EE}" type="slidenum">
              <a:rPr lang="ru-RU" smtClean="0"/>
              <a:pPr/>
              <a:t>44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7B9E3-3FC4-4584-A4F0-1F3F7D77291A}" type="datetimeFigureOut">
              <a:rPr lang="ru-RU" smtClean="0"/>
              <a:pPr/>
              <a:t>30.10.2022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91BC5-1120-4E5A-98FF-F4BB40C964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7B9E3-3FC4-4584-A4F0-1F3F7D77291A}" type="datetimeFigureOut">
              <a:rPr lang="ru-RU" smtClean="0"/>
              <a:pPr/>
              <a:t>30.10.2022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91BC5-1120-4E5A-98FF-F4BB40C964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7B9E3-3FC4-4584-A4F0-1F3F7D77291A}" type="datetimeFigureOut">
              <a:rPr lang="ru-RU" smtClean="0"/>
              <a:pPr/>
              <a:t>30.10.2022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91BC5-1120-4E5A-98FF-F4BB40C964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7B9E3-3FC4-4584-A4F0-1F3F7D77291A}" type="datetimeFigureOut">
              <a:rPr lang="ru-RU" smtClean="0"/>
              <a:pPr/>
              <a:t>30.10.2022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91BC5-1120-4E5A-98FF-F4BB40C964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7B9E3-3FC4-4584-A4F0-1F3F7D77291A}" type="datetimeFigureOut">
              <a:rPr lang="ru-RU" smtClean="0"/>
              <a:pPr/>
              <a:t>30.10.2022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91BC5-1120-4E5A-98FF-F4BB40C964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7B9E3-3FC4-4584-A4F0-1F3F7D77291A}" type="datetimeFigureOut">
              <a:rPr lang="ru-RU" smtClean="0"/>
              <a:pPr/>
              <a:t>30.10.2022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91BC5-1120-4E5A-98FF-F4BB40C964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7B9E3-3FC4-4584-A4F0-1F3F7D77291A}" type="datetimeFigureOut">
              <a:rPr lang="ru-RU" smtClean="0"/>
              <a:pPr/>
              <a:t>30.10.2022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91BC5-1120-4E5A-98FF-F4BB40C964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7B9E3-3FC4-4584-A4F0-1F3F7D77291A}" type="datetimeFigureOut">
              <a:rPr lang="ru-RU" smtClean="0"/>
              <a:pPr/>
              <a:t>30.10.2022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91BC5-1120-4E5A-98FF-F4BB40C964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7B9E3-3FC4-4584-A4F0-1F3F7D77291A}" type="datetimeFigureOut">
              <a:rPr lang="ru-RU" smtClean="0"/>
              <a:pPr/>
              <a:t>30.10.2022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91BC5-1120-4E5A-98FF-F4BB40C964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7B9E3-3FC4-4584-A4F0-1F3F7D77291A}" type="datetimeFigureOut">
              <a:rPr lang="ru-RU" smtClean="0"/>
              <a:pPr/>
              <a:t>30.10.2022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91BC5-1120-4E5A-98FF-F4BB40C964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7B9E3-3FC4-4584-A4F0-1F3F7D77291A}" type="datetimeFigureOut">
              <a:rPr lang="ru-RU" smtClean="0"/>
              <a:pPr/>
              <a:t>30.10.2022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D2F91BC5-1120-4E5A-98FF-F4BB40C9645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347B9E3-3FC4-4584-A4F0-1F3F7D77291A}" type="datetimeFigureOut">
              <a:rPr lang="ru-RU" smtClean="0"/>
              <a:pPr/>
              <a:t>30.10.2022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2F91BC5-1120-4E5A-98FF-F4BB40C9645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s://azbyka.ru/palomnik/%D0%A4%D0%B0%D0%B9%D0%BB:%D0%A5%D1%80%D0%B0%D0%BC_%D0%94%D0%B8%D0%B3%D0%BE%D1%80%D0%B0.jpg" TargetMode="Externa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s://commons.wikimedia.org/wiki/File:Vladikavkaz.040.Ossetian_Church_of_the_Nativity_of_the_Blessed_Virgin_Mary_(1823).jpg?uselang=ru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0"/>
            <a:ext cx="8712968" cy="5805264"/>
          </a:xfrm>
        </p:spPr>
        <p:txBody>
          <a:bodyPr>
            <a:noAutofit/>
          </a:bodyPr>
          <a:lstStyle/>
          <a:p>
            <a:r>
              <a:rPr lang="ru-RU" sz="8000" b="1" i="1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ЗАРОЖДЕНИЕ ХРИСТИАНСТВА </a:t>
            </a:r>
            <a:r>
              <a:rPr lang="ru-RU" sz="8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АЛАНИИ</a:t>
            </a:r>
            <a:endParaRPr lang="ru-RU" sz="8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0"/>
            <a:ext cx="8712968" cy="6381328"/>
          </a:xfrm>
        </p:spPr>
        <p:txBody>
          <a:bodyPr/>
          <a:lstStyle/>
          <a:p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457200" y="0"/>
            <a:ext cx="8229600" cy="1196752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НУЗАЛЬСКАЯ ЧАСОВНЯ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56176" y="1124744"/>
            <a:ext cx="2736304" cy="5230181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F:\старый Владикавказ\2o74i1l23k9s4cew2f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268760"/>
            <a:ext cx="4038600" cy="2682574"/>
          </a:xfrm>
          <a:prstGeom prst="rect">
            <a:avLst/>
          </a:prstGeom>
          <a:noFill/>
        </p:spPr>
      </p:pic>
      <p:pic>
        <p:nvPicPr>
          <p:cNvPr id="8" name="Picture 3" descr="F:\старый Владикавказ\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3501008"/>
            <a:ext cx="4248472" cy="288721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652120" y="1268760"/>
            <a:ext cx="302433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Предположительно часовня была построена во второй половине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XIII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века. Существует версия, что возводилась она как склеп и лишь позже была переделана в храм. </a:t>
            </a:r>
          </a:p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Первое упоминание культового сооружения относится к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XVIII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веку.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2008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ФРЕСКИ НУЗАЛЬСКОЙ ЧАСОВНИ</a:t>
            </a:r>
            <a:endParaRPr lang="ru-RU" sz="36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130" name="Picture 2" descr="C:\Users\Admin\Desktop\СКРИНЫ\Screenshot_55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340768"/>
            <a:ext cx="3456384" cy="4752528"/>
          </a:xfrm>
          <a:prstGeom prst="rect">
            <a:avLst/>
          </a:prstGeom>
          <a:noFill/>
        </p:spPr>
      </p:pic>
      <p:pic>
        <p:nvPicPr>
          <p:cNvPr id="48133" name="Picture 5" descr="C:\Users\Admin\Desktop\СКРИНЫ\Screenshot_56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196752"/>
            <a:ext cx="3384376" cy="4824636"/>
          </a:xfrm>
          <a:prstGeom prst="rect">
            <a:avLst/>
          </a:prstGeom>
          <a:noFill/>
        </p:spPr>
      </p:pic>
      <p:pic>
        <p:nvPicPr>
          <p:cNvPr id="48134" name="Picture 6" descr="C:\Users\Admin\Desktop\СКРИНЫ\Screenshot_5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4437112"/>
            <a:ext cx="2304256" cy="21602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152128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РЕКОМ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47106" name="Picture 2" descr="C:\Users\Admin\Desktop\СКРИНЫ\Screenshot_53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348880"/>
            <a:ext cx="4038600" cy="38164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44242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Храм Рождества Пресвятой Богородицы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" name="Содержимое 4" descr="C:\Users\Admin\Desktop\СКРИНЫ\Screenshot_32.png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2156087"/>
            <a:ext cx="4038600" cy="396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00808"/>
            <a:ext cx="4038600" cy="4654117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Храм Рождества Пресвятой Богородицы </a:t>
            </a:r>
          </a:p>
          <a:p>
            <a:pPr algn="ctr">
              <a:buNone/>
            </a:pP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(она же </a:t>
            </a: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Иверская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>
              <a:buNone/>
            </a:pP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селении </a:t>
            </a: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Майрамыкау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buNone/>
            </a:pP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Куртатинском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ущелье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Икона </a:t>
            </a:r>
            <a:r>
              <a:rPr lang="ru-RU" b="1" dirty="0" err="1" smtClean="0">
                <a:solidFill>
                  <a:srgbClr val="C00000"/>
                </a:solidFill>
              </a:rPr>
              <a:t>Иверской</a:t>
            </a:r>
            <a:r>
              <a:rPr lang="ru-RU" b="1" dirty="0" smtClean="0">
                <a:solidFill>
                  <a:srgbClr val="C00000"/>
                </a:solidFill>
              </a:rPr>
              <a:t> Божией Матери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C:\Users\Admin\Desktop\СКРИНЫ\Screenshot_12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798902" y="1920875"/>
            <a:ext cx="3355196" cy="4433888"/>
          </a:xfrm>
          <a:prstGeom prst="rect">
            <a:avLst/>
          </a:prstGeom>
          <a:noFill/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pPr algn="ctr">
              <a:buNone/>
            </a:pPr>
            <a:r>
              <a:rPr lang="ru-RU" dirty="0" smtClean="0"/>
              <a:t> 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Грузинская царица Тамара подарила икону 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</a:rPr>
              <a:t>Иверской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 Божией Матери храму Рождества Пресвятой Богородицы в селении 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</a:rPr>
              <a:t>Майрамыкау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 . Икона эта впоследствии прославилась чудесными знамениями. Шесть веков чудотворная икона находилась в 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</a:rPr>
              <a:t>Куртатинском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 ущелье в с. 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</a:rPr>
              <a:t>Майрамыкау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, оберегая осетинскую землю.</a:t>
            </a:r>
          </a:p>
          <a:p>
            <a:endParaRPr lang="ru-RU" dirty="0"/>
          </a:p>
        </p:txBody>
      </p:sp>
    </p:spTree>
  </p:cSld>
  <p:clrMapOvr>
    <a:masterClrMapping/>
  </p:clrMapOvr>
  <p:transition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ЗРУГСКИЙ ХРАМ</a:t>
            </a:r>
            <a:r>
              <a:rPr lang="ru-RU" sz="5400" dirty="0" smtClean="0">
                <a:solidFill>
                  <a:srgbClr val="C00000"/>
                </a:solidFill>
              </a:rPr>
              <a:t> </a:t>
            </a:r>
            <a:br>
              <a:rPr lang="ru-RU" sz="5400" dirty="0" smtClean="0">
                <a:solidFill>
                  <a:srgbClr val="C00000"/>
                </a:solidFill>
              </a:rPr>
            </a:br>
            <a:r>
              <a:rPr lang="ru-RU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Успения Пресвятой Богородицы</a:t>
            </a:r>
            <a:endParaRPr lang="ru-RU" sz="4400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algn="ctr">
              <a:spcBef>
                <a:spcPts val="0"/>
              </a:spcBef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Зругском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ущелье, на правом берегу реки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Зругдон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на границе между Северной и Южной Осетией сохранились остатки древнего  храма, известного в народе под названием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Зругского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spcBef>
                <a:spcPts val="0"/>
              </a:spcBef>
            </a:pP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Зругский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храм Божией матери расположен в труднодоступном месте и связан с населенными пунктами лишь горной тропой.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Picture 2" descr="C:\Users\Admin\Desktop\СКРИНЫ\Screenshot_25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2806172"/>
            <a:ext cx="4038600" cy="26632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440160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Храм Троицы </a:t>
            </a:r>
            <a:r>
              <a:rPr lang="ru-RU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Живоначальной</a:t>
            </a:r>
            <a:endParaRPr lang="ru-RU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Admin\Desktop\СКРИНЫ\Screenshot_16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39552" y="1628800"/>
            <a:ext cx="5112568" cy="4320480"/>
          </a:xfrm>
          <a:prstGeom prst="rect">
            <a:avLst/>
          </a:prstGeom>
          <a:noFill/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796136" y="1844825"/>
            <a:ext cx="3096344" cy="4392488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ru-RU" b="1" dirty="0" smtClean="0">
                <a:solidFill>
                  <a:schemeClr val="accent1"/>
                </a:solidFill>
                <a:cs typeface="Aharoni" pitchFamily="2" charset="-79"/>
              </a:rPr>
              <a:t>   Храм </a:t>
            </a:r>
            <a:r>
              <a:rPr lang="ru-RU" b="1" dirty="0" smtClean="0">
                <a:solidFill>
                  <a:schemeClr val="accent1"/>
                </a:solidFill>
                <a:cs typeface="Aharoni" pitchFamily="2" charset="-79"/>
              </a:rPr>
              <a:t>в честь Святой Троицы в селении Горная </a:t>
            </a:r>
            <a:r>
              <a:rPr lang="ru-RU" b="1" dirty="0" err="1" smtClean="0">
                <a:solidFill>
                  <a:schemeClr val="accent1"/>
                </a:solidFill>
                <a:cs typeface="Aharoni" pitchFamily="2" charset="-79"/>
              </a:rPr>
              <a:t>Саниба</a:t>
            </a:r>
            <a:r>
              <a:rPr lang="ru-RU" b="1" dirty="0" smtClean="0">
                <a:solidFill>
                  <a:schemeClr val="accent1"/>
                </a:solidFill>
                <a:cs typeface="Aharoni" pitchFamily="2" charset="-79"/>
              </a:rPr>
              <a:t> был построен в XII веке.</a:t>
            </a:r>
          </a:p>
          <a:p>
            <a:pPr algn="ctr">
              <a:buNone/>
            </a:pPr>
            <a:r>
              <a:rPr lang="ru-RU" b="1" dirty="0" smtClean="0">
                <a:solidFill>
                  <a:schemeClr val="accent1"/>
                </a:solidFill>
                <a:cs typeface="Aharoni" pitchFamily="2" charset="-79"/>
              </a:rPr>
              <a:t>В период татаро-монгольского нашествия он был разрушен, а восстановлен лишь в конце XVIII века.</a:t>
            </a:r>
          </a:p>
          <a:p>
            <a:pPr algn="ctr">
              <a:buNone/>
            </a:pPr>
            <a:r>
              <a:rPr lang="ru-RU" b="1" dirty="0" smtClean="0">
                <a:solidFill>
                  <a:schemeClr val="accent1"/>
                </a:solidFill>
                <a:cs typeface="Aharoni" pitchFamily="2" charset="-79"/>
              </a:rPr>
              <a:t>12 июня 2006 в Свято-Троицком храме в селении Горная </a:t>
            </a:r>
            <a:r>
              <a:rPr lang="ru-RU" b="1" dirty="0" err="1" smtClean="0">
                <a:solidFill>
                  <a:schemeClr val="accent1"/>
                </a:solidFill>
                <a:cs typeface="Aharoni" pitchFamily="2" charset="-79"/>
              </a:rPr>
              <a:t>Саниба</a:t>
            </a:r>
            <a:r>
              <a:rPr lang="ru-RU" b="1" dirty="0" smtClean="0">
                <a:solidFill>
                  <a:schemeClr val="accent1"/>
                </a:solidFill>
                <a:cs typeface="Aharoni" pitchFamily="2" charset="-79"/>
              </a:rPr>
              <a:t> после долгого перерыва был отмечен первый престольный праздник.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76802" name="Picture 2" descr="C:\Users\Admin\Desktop\СКРИНЫ\Screenshot_52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994819"/>
            <a:ext cx="4038600" cy="228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512168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Возрождение </a:t>
            </a:r>
            <a:r>
              <a:rPr lang="ru-RU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христианства</a:t>
            </a:r>
            <a:endParaRPr lang="ru-RU" sz="54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00808"/>
            <a:ext cx="4038600" cy="465411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ХVIII веке наступает эпоха сближения Осетии с единоверной Россией.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 добровольным вхождением в состав России начинает возрождаться осетинская нация, и в Осетии пламенный светоч христианства возгорается с новой силой.</a:t>
            </a:r>
          </a:p>
          <a:p>
            <a:endParaRPr lang="ru-RU" dirty="0"/>
          </a:p>
        </p:txBody>
      </p:sp>
      <p:pic>
        <p:nvPicPr>
          <p:cNvPr id="5" name="Picture 2" descr="C:\Users\Admin\Desktop\СКРИНЫ\Screenshot_10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79512" y="2348880"/>
            <a:ext cx="4464495" cy="32403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29614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Перевод Евангелий на осетинский язык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4" name="Picture 2" descr="C:\Users\Admin\Desktop\СКРИНЫ\Screenshot_8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7" y="1556792"/>
            <a:ext cx="3600399" cy="4752528"/>
          </a:xfrm>
          <a:prstGeom prst="rect">
            <a:avLst/>
          </a:prstGeom>
          <a:noFill/>
        </p:spPr>
      </p:pic>
      <p:pic>
        <p:nvPicPr>
          <p:cNvPr id="28675" name="Picture 3" descr="C:\Users\Admin\Desktop\СКРИНЫ\Screenshot_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2204864"/>
            <a:ext cx="4367783" cy="25264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dmin\Desktop\СКРИНЫ\Screenshot_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92696"/>
            <a:ext cx="8424936" cy="57606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34864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3074" name="Picture 2" descr="C:\Users\Admin\Desktop\СКРИНЫ\Screenshot_11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92696"/>
            <a:ext cx="4320480" cy="5040560"/>
          </a:xfrm>
          <a:prstGeom prst="rect">
            <a:avLst/>
          </a:prstGeom>
          <a:noFill/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04048" y="548681"/>
            <a:ext cx="3682752" cy="5472608"/>
          </a:xfrm>
        </p:spPr>
        <p:txBody>
          <a:bodyPr>
            <a:normAutofit fontScale="85000" lnSpcReduction="10000"/>
          </a:bodyPr>
          <a:lstStyle/>
          <a:p>
            <a:pPr algn="ctr">
              <a:buNone/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  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Появились сдвиги в культуре: в Аланию пришла письменность, появились школы при церквях. В монастырях зарождалось летописание, жития. Появились переводы Евангелия и служебных книг, развивалось зодчество. Развивалась живопись, появилось 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иконописание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>
              <a:buNone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Древние аланы познакомились с христианством на 2 века раньше Руси. 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476672"/>
            <a:ext cx="7851648" cy="1656184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ЧАСТЬ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II</a:t>
            </a: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2564904"/>
            <a:ext cx="7854696" cy="2664296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9600" b="1" i="1" dirty="0" smtClean="0">
                <a:solidFill>
                  <a:schemeClr val="accent2">
                    <a:lumMod val="75000"/>
                  </a:schemeClr>
                </a:solidFill>
                <a:latin typeface="+mj-lt"/>
                <a:cs typeface="Andalus" pitchFamily="18" charset="-78"/>
              </a:rPr>
              <a:t>ХРАМЫ </a:t>
            </a:r>
          </a:p>
          <a:p>
            <a:pPr algn="ctr"/>
            <a:r>
              <a:rPr lang="ru-RU" sz="9600" b="1" i="1" dirty="0" smtClean="0">
                <a:solidFill>
                  <a:schemeClr val="accent2">
                    <a:lumMod val="75000"/>
                  </a:schemeClr>
                </a:solidFill>
                <a:latin typeface="+mj-lt"/>
                <a:cs typeface="Andalus" pitchFamily="18" charset="-78"/>
              </a:rPr>
              <a:t>РСО - АЛАНИИ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19256" cy="1658448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Храм Рождества Пресвятой Богородицы </a:t>
            </a:r>
            <a:r>
              <a:rPr lang="ru-RU" sz="3200" dirty="0" smtClean="0"/>
              <a:t>(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Дигора</a:t>
            </a:r>
            <a:r>
              <a:rPr lang="ru-RU" sz="3200" dirty="0" smtClean="0"/>
              <a:t>)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Республика Северная Осетия — Алания (храмы), Храм Дигора">
            <a:hlinkClick r:id="rId2"/>
          </p:cNvPr>
          <p:cNvPicPr>
            <a:picLocks noGrp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" y="2060848"/>
            <a:ext cx="4936604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580112" y="1920085"/>
            <a:ext cx="3312368" cy="4434840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Строительство церкви Рождества Пресвятой Богородицы начато в 1999 году и завершено в 2002 году</a:t>
            </a: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Святыня храма - частица мощей преподобного Леонтия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Михайловского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224136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Храм </a:t>
            </a:r>
            <a:r>
              <a:rPr lang="ru-RU" sz="4400" b="1" dirty="0" err="1" smtClean="0">
                <a:latin typeface="Times New Roman" pitchFamily="18" charset="0"/>
                <a:cs typeface="Times New Roman" pitchFamily="18" charset="0"/>
              </a:rPr>
              <a:t>новомучеников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 и исповедников Церкви Русской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5148064" y="1628800"/>
            <a:ext cx="3816424" cy="4608512"/>
          </a:xfrm>
        </p:spPr>
        <p:txBody>
          <a:bodyPr>
            <a:normAutofit fontScale="92500" lnSpcReduction="10000"/>
          </a:bodyPr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76056" y="1920085"/>
            <a:ext cx="3888432" cy="4434840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Церковь в стиле 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домонгольского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зодчества в память 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Бесланской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трагедии</a:t>
            </a:r>
          </a:p>
          <a:p>
            <a:pPr algn="ctr">
              <a:buNone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1-го сентября 2004, построена на средства благотворителей из разных регионов России.</a:t>
            </a:r>
          </a:p>
          <a:p>
            <a:pPr algn="ctr">
              <a:buNone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Заложена 2 сентября 2010, строительство начато </a:t>
            </a:r>
          </a:p>
          <a:p>
            <a:pPr algn="ctr">
              <a:buNone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15 мая 2012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8" name="Picture 4" descr="C:\Users\Admin\Desktop\СКРИНЫ\Screenshot_1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573016"/>
            <a:ext cx="4536504" cy="2802260"/>
          </a:xfrm>
          <a:prstGeom prst="rect">
            <a:avLst/>
          </a:prstGeom>
          <a:noFill/>
        </p:spPr>
      </p:pic>
      <p:pic>
        <p:nvPicPr>
          <p:cNvPr id="7" name="Picture 2" descr="C:\Users\Admin\Desktop\СКРИНЫ\Screenshot_17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67544" y="1844823"/>
            <a:ext cx="2880320" cy="26642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36815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3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Свято-Успенский собор </a:t>
            </a:r>
            <a:r>
              <a:rPr lang="ru-RU" sz="2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(Моздок)</a:t>
            </a:r>
            <a:r>
              <a:rPr lang="ru-RU" dirty="0" smtClean="0">
                <a:solidFill>
                  <a:srgbClr val="0070C0"/>
                </a:solidFill>
              </a:rPr>
              <a:t/>
            </a:r>
            <a:br>
              <a:rPr lang="ru-RU" dirty="0" smtClean="0">
                <a:solidFill>
                  <a:srgbClr val="0070C0"/>
                </a:solidFill>
              </a:rPr>
            </a:b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7170" name="Picture 2" descr="C:\Users\Admin\Desktop\СКРИНЫ\Screenshot_19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340768"/>
            <a:ext cx="4248472" cy="4536504"/>
          </a:xfrm>
          <a:prstGeom prst="rect">
            <a:avLst/>
          </a:prstGeom>
          <a:noFill/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556791"/>
            <a:ext cx="4038600" cy="410445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Построен в 1898 году на месте старой армянской церкви.</a:t>
            </a:r>
          </a:p>
          <a:p>
            <a:pPr algn="ctr">
              <a:buNone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Церковь освятили в честь Успения Божией Матери, а также был установлен придел в честь святителя Николая Чудотворца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300" b="1" dirty="0" smtClean="0">
                <a:latin typeface="Times New Roman" pitchFamily="18" charset="0"/>
                <a:cs typeface="Times New Roman" pitchFamily="18" charset="0"/>
              </a:rPr>
              <a:t>Собор Вознесения Господня</a:t>
            </a:r>
            <a:br>
              <a:rPr lang="ru-RU" sz="53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АЛАГИР</a:t>
            </a:r>
            <a:endParaRPr lang="ru-RU" sz="31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dmin\Desktop\СКРИНЫ\Screenshot_20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1916832"/>
            <a:ext cx="4258816" cy="3960439"/>
          </a:xfrm>
          <a:prstGeom prst="rect">
            <a:avLst/>
          </a:prstGeom>
          <a:noFill/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4008" y="1628799"/>
            <a:ext cx="4499992" cy="4680521"/>
          </a:xfrm>
        </p:spPr>
        <p:txBody>
          <a:bodyPr>
            <a:normAutofit fontScale="85000" lnSpcReduction="10000"/>
          </a:bodyPr>
          <a:lstStyle/>
          <a:p>
            <a:pPr algn="ctr">
              <a:buNone/>
            </a:pPr>
            <a:r>
              <a:rPr lang="ru-RU" b="1" cap="all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обор был заложен в 1851 г. Строительство храма началось в 1858 году. Автором проекта и создателем его первой начальной росписи был известный русский архитектор и художник, князь Г.Г. Гагарин.</a:t>
            </a:r>
          </a:p>
          <a:p>
            <a:pPr algn="ctr">
              <a:buNone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 1888 году роспись храма заново выполнил известный поэт и художник 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Коста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Хетагуров. В 1927 г. собор был закрыт.</a:t>
            </a:r>
          </a:p>
          <a:p>
            <a:pPr algn="ctr">
              <a:buNone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Великое освящение храма 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состоял.ось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8 октября 2000 год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08112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АЛАГИР. СЛОБОДА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dmin\Desktop\СКРИНЫ\Screenshot_23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67544" y="1916832"/>
            <a:ext cx="4536504" cy="3574782"/>
          </a:xfrm>
          <a:prstGeom prst="rect">
            <a:avLst/>
          </a:prstGeom>
          <a:noFill/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04048" y="1920085"/>
            <a:ext cx="3682752" cy="4434840"/>
          </a:xfrm>
        </p:spPr>
        <p:txBody>
          <a:bodyPr/>
          <a:lstStyle/>
          <a:p>
            <a:pPr algn="ctr">
              <a:buNone/>
            </a:pP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1886 год</a:t>
            </a:r>
          </a:p>
          <a:p>
            <a:pPr algn="ctr">
              <a:buNone/>
            </a:pP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Колокольня </a:t>
            </a:r>
          </a:p>
          <a:p>
            <a:pPr algn="ctr">
              <a:buNone/>
            </a:pP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Свято-Вознесенского собора.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Admin\Desktop\СКРИНЫ\Screenshot_22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692697"/>
            <a:ext cx="4402832" cy="5338718"/>
          </a:xfrm>
          <a:prstGeom prst="rect">
            <a:avLst/>
          </a:prstGeom>
          <a:noFill/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860032" y="764704"/>
            <a:ext cx="3826768" cy="4896545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b="1" dirty="0" smtClean="0"/>
              <a:t>    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Мемориальная доска осетинскому просветителю </a:t>
            </a:r>
          </a:p>
          <a:p>
            <a:pPr algn="ctr">
              <a:buNone/>
            </a:pP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Зангиеву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Бабу, </a:t>
            </a:r>
          </a:p>
          <a:p>
            <a:pPr algn="ctr">
              <a:buNone/>
            </a:pP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спасшему храм от разрушения вместе со своими учениками в 1930-е годы</a:t>
            </a:r>
          </a:p>
          <a:p>
            <a:pPr algn="ctr">
              <a:buNone/>
            </a:pPr>
            <a:endParaRPr lang="ru-RU" b="1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4834880" cy="3888432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Надгробный памятник около Вознесенского собора в городе Алагир республики Северная Осетия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- Алания.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16832"/>
            <a:ext cx="3754760" cy="443809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Admin\Desktop\СКРИНЫ\Screenshot_21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908720"/>
            <a:ext cx="3384376" cy="41498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44016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cap="all" dirty="0" smtClean="0">
                <a:latin typeface="Times New Roman" pitchFamily="18" charset="0"/>
                <a:cs typeface="Times New Roman" pitchFamily="18" charset="0"/>
              </a:rPr>
              <a:t>ХРАМ СВЯТОГО ВЕЛИКОМУЧЕНИКА ГЕОРГИЯ ПОБЕДОНОСЦА </a:t>
            </a:r>
            <a:r>
              <a:rPr lang="ru-RU" cap="all" dirty="0" smtClean="0"/>
              <a:t> </a:t>
            </a:r>
            <a:r>
              <a:rPr lang="ru-RU" sz="2200" cap="all" dirty="0" smtClean="0">
                <a:latin typeface="Times New Roman" pitchFamily="18" charset="0"/>
                <a:cs typeface="Times New Roman" pitchFamily="18" charset="0"/>
              </a:rPr>
              <a:t>АРДОН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Admin\Desktop\СКРИНЫ\Screenshot_24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39552" y="2060848"/>
            <a:ext cx="4464496" cy="3805397"/>
          </a:xfrm>
          <a:prstGeom prst="rect">
            <a:avLst/>
          </a:prstGeom>
          <a:noFill/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04048" y="1920085"/>
            <a:ext cx="3682752" cy="443484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1885 году решением схода казаков станицы 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Ардонской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 месте старого деревянного храма было решено построить 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пятикупольный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каменный храм.</a:t>
            </a:r>
          </a:p>
          <a:p>
            <a:pPr algn="ctr">
              <a:buNone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13 мая 1901 года храм был освящен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507288" cy="1584176"/>
          </a:xfrm>
        </p:spPr>
        <p:txBody>
          <a:bodyPr>
            <a:noAutofit/>
          </a:bodyPr>
          <a:lstStyle/>
          <a:p>
            <a:pPr algn="ctr"/>
            <a:r>
              <a:rPr lang="ru-RU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Алания – Осетия</a:t>
            </a:r>
            <a:br>
              <a:rPr lang="ru-RU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одна из древнейших колыбелей христианства</a:t>
            </a:r>
            <a:endParaRPr lang="ru-RU" sz="3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dmin\Desktop\СКРИНЫ\Screenshot_1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95536" y="1772817"/>
            <a:ext cx="8424936" cy="45517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44242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Аланский Успенский мужской монастырь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132856"/>
            <a:ext cx="4038600" cy="403244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Архитектурный стиль Аланского монастыря больше всего напоминает византийские строения. В середине XIX столетия на территории будущего монастыря был построен первый православный храм — церковь Святых жен мироносиц. Функционировал местный приход вплоть до 1928 года. </a:t>
            </a:r>
          </a:p>
          <a:p>
            <a:pPr algn="ctr">
              <a:buNone/>
            </a:pP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 2004 году началось восстановление храма Святых жен мироносиц и строительство корпуса для братьев.</a:t>
            </a:r>
          </a:p>
          <a:p>
            <a:pPr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7" name="Picture 1" descr="C:\Users\Admin\Desktop\СКРИНЫ\Screenshot_49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132856"/>
            <a:ext cx="4186808" cy="36724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296144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Аланский Богоявленский женский монастырь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48064" y="1628800"/>
            <a:ext cx="3538736" cy="4726125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Первые сестры обосновались в Алагире в мае 2002 года</a:t>
            </a:r>
          </a:p>
          <a:p>
            <a:pPr algn="ctr">
              <a:buNone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29 декабря 2004 года определением Священного Синода был создан Богоявленский Аланский женский монастырь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1" descr="C:\Users\Admin\Desktop\СКРИНЫ\Screenshot_51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556792"/>
            <a:ext cx="4320480" cy="3672408"/>
          </a:xfrm>
          <a:prstGeom prst="rect">
            <a:avLst/>
          </a:prstGeom>
          <a:noFill/>
        </p:spPr>
      </p:pic>
      <p:pic>
        <p:nvPicPr>
          <p:cNvPr id="28675" name="Picture 3" descr="C:\Users\Admin\Desktop\СКРИНЫ\Screenshot_5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47838" y="4653136"/>
            <a:ext cx="3256209" cy="18722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548680"/>
            <a:ext cx="7851648" cy="4896544"/>
          </a:xfrm>
        </p:spPr>
        <p:txBody>
          <a:bodyPr>
            <a:noAutofit/>
          </a:bodyPr>
          <a:lstStyle/>
          <a:p>
            <a:r>
              <a:rPr lang="ru-RU" sz="72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ХРАМЫ </a:t>
            </a:r>
            <a:br>
              <a:rPr lang="ru-RU" sz="72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72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ВЛАДИКАВКАЗА</a:t>
            </a:r>
            <a:endParaRPr lang="ru-RU" sz="72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1052736"/>
            <a:ext cx="8359080" cy="4680520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44016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6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Спасо-Преображенский</a:t>
            </a:r>
            <a:r>
              <a:rPr lang="ru-RU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собор</a:t>
            </a:r>
            <a:endParaRPr lang="ru-RU" sz="6000" dirty="0">
              <a:solidFill>
                <a:srgbClr val="002060"/>
              </a:solidFill>
            </a:endParaRPr>
          </a:p>
        </p:txBody>
      </p:sp>
      <p:pic>
        <p:nvPicPr>
          <p:cNvPr id="47107" name="Picture 3" descr="C:\Users\Admin\Desktop\СКРИНЫ\Screenshot_27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567208" y="2132856"/>
            <a:ext cx="3109247" cy="3528392"/>
          </a:xfrm>
          <a:prstGeom prst="rect">
            <a:avLst/>
          </a:prstGeom>
          <a:noFill/>
        </p:spPr>
      </p:pic>
      <p:pic>
        <p:nvPicPr>
          <p:cNvPr id="6" name="Содержимое 5" descr="https://nslib.tmweb.ru/images/arhitectura/41.png"/>
          <p:cNvPicPr>
            <a:picLocks noGrp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1916833"/>
            <a:ext cx="3960439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051721" y="5717000"/>
            <a:ext cx="23042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Снесен в 1934 г.</a:t>
            </a:r>
            <a:endParaRPr lang="ru-RU" dirty="0"/>
          </a:p>
        </p:txBody>
      </p:sp>
      <p:pic>
        <p:nvPicPr>
          <p:cNvPr id="8" name="Содержимое 5" descr="https://nslib.tmweb.ru/images/arhitectura/41.png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1916832"/>
            <a:ext cx="3960439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800" b="1" dirty="0" err="1" smtClean="0">
                <a:latin typeface="Times New Roman" pitchFamily="18" charset="0"/>
                <a:cs typeface="Times New Roman" pitchFamily="18" charset="0"/>
              </a:rPr>
              <a:t>Тенгинский</a:t>
            </a: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собор (Апшеронский)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https://nslib.tmweb.ru/images/arhitectura/38.png"/>
          <p:cNvPicPr>
            <a:picLocks noGrp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916832"/>
            <a:ext cx="4032447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Admin\Desktop\СКРИНЫ\Screenshot_29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844824"/>
            <a:ext cx="4172272" cy="43204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F:\старый Владикавказ\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20688"/>
            <a:ext cx="8424935" cy="59046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800" b="1" dirty="0" err="1" smtClean="0">
                <a:latin typeface="Times New Roman" pitchFamily="18" charset="0"/>
                <a:cs typeface="Times New Roman" pitchFamily="18" charset="0"/>
              </a:rPr>
              <a:t>Михаило-Архангельский</a:t>
            </a: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(новый) кафедральный собор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https://nslib.tmweb.ru/images/arhitectura/39.png"/>
          <p:cNvPicPr>
            <a:picLocks noGrp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3166" y="2218771"/>
            <a:ext cx="3666667" cy="3838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Users\Admin\Desktop\СКРИНЫ\Screenshot_30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2204864"/>
            <a:ext cx="4038600" cy="38164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29614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Церковь Александра Невского (Линейная церковь)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Admin\Desktop\СКРИНЫ\Screenshot_31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060848"/>
            <a:ext cx="4032447" cy="3960440"/>
          </a:xfrm>
          <a:prstGeom prst="rect">
            <a:avLst/>
          </a:prstGeom>
          <a:noFill/>
        </p:spPr>
      </p:pic>
      <p:pic>
        <p:nvPicPr>
          <p:cNvPr id="4099" name="Picture 3" descr="C:\Users\Admin\Desktop\СКРИНЫ\Screenshot_32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2132856"/>
            <a:ext cx="4038600" cy="38884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440160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err="1" smtClean="0">
                <a:latin typeface="Times New Roman" pitchFamily="18" charset="0"/>
                <a:cs typeface="Times New Roman" pitchFamily="18" charset="0"/>
              </a:rPr>
              <a:t>Константино-Еленинская</a:t>
            </a: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церковь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https://nslib.tmweb.ru/images/arhitectura/42.png"/>
          <p:cNvPicPr>
            <a:picLocks noGrp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844824"/>
            <a:ext cx="4032448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C:\Users\Admin\Desktop\СКРИНЫ\Screenshot_33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916832"/>
            <a:ext cx="4316288" cy="41764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008112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Братская церковь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(купеческая )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https://nslib.tmweb.ru/images/arhitectura/33.png"/>
          <p:cNvPicPr>
            <a:picLocks noGrp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628800"/>
            <a:ext cx="3847619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s://nslib.tmweb.ru/images/arhitectura/36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4437112"/>
            <a:ext cx="28956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Admin\Desktop\СКРИНЫ\Screenshot_28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1628800"/>
            <a:ext cx="4038600" cy="3399278"/>
          </a:xfrm>
          <a:prstGeom prst="rect">
            <a:avLst/>
          </a:prstGeom>
          <a:noFill/>
        </p:spPr>
      </p:pic>
      <p:pic>
        <p:nvPicPr>
          <p:cNvPr id="8" name="Рисунок 7" descr="https://nslib.tmweb.ru/images/arhitectura/37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2080" y="4653136"/>
            <a:ext cx="333375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Крещение   Алании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Admin\Desktop\СКРИНЫ\Screenshot_2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052736"/>
            <a:ext cx="3960440" cy="5040560"/>
          </a:xfrm>
          <a:prstGeom prst="rect">
            <a:avLst/>
          </a:prstGeom>
          <a:noFill/>
        </p:spPr>
      </p:pic>
      <p:pic>
        <p:nvPicPr>
          <p:cNvPr id="2051" name="Picture 3" descr="C:\Users\Admin\Desktop\СКРИНЫ\Screenshot_3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980728"/>
            <a:ext cx="4176464" cy="51125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ЦЕРКОВЬ РОЖДЕСТВА ПРЕСВЯТОЙ БОГОРОДИЦЫ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Церковь Рождества Пресвятой Богородицы сегодня можно назвать самым старым зданием во Владикавказе. Она была основана в 1823 году и освящена 24 марта 1824 года. Прихожанами этой церкви были 120 дворов осетин, поселенных на окраине Владикавказской крепости. В первое время церковь считалась миссионерской.</a:t>
            </a:r>
          </a:p>
          <a:p>
            <a:endParaRPr lang="ru-RU" dirty="0"/>
          </a:p>
        </p:txBody>
      </p:sp>
      <p:pic>
        <p:nvPicPr>
          <p:cNvPr id="5" name="Picture 2" descr="F:\старый Владикавказ\obre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1916832"/>
            <a:ext cx="4038600" cy="43204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https://upload.wikimedia.org/wikipedia/commons/thumb/0/01/Vladikavkaz.040.Ossetian_Church_of_the_Nativity_of_the_Blessed_Virgin_Mary_%281823%29.jpg/250px-Vladikavkaz.040.Ossetian_Church_of_the_Nativity_of_the_Blessed_Virgin_Mary_%281823%29.jpg">
            <a:hlinkClick r:id="rId2"/>
          </p:cNvPr>
          <p:cNvPicPr>
            <a:picLocks noGrp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4725144"/>
            <a:ext cx="1270000" cy="848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Admin\Desktop\СКРИНЫ\Screenshot_4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620688"/>
            <a:ext cx="8208912" cy="56886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224136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ИЛЬИНСКАЯ ЦЕРКОВЬ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pPr algn="ctr">
              <a:buNone/>
            </a:pPr>
            <a:r>
              <a:rPr lang="ru-RU" dirty="0" smtClean="0">
                <a:solidFill>
                  <a:srgbClr val="002060"/>
                </a:solidFill>
                <a:latin typeface="Impact" pitchFamily="34" charset="0"/>
                <a:cs typeface="Khmer UI" pitchFamily="34" charset="0"/>
              </a:rPr>
              <a:t>   В 1860-1870 гг. на Мещанском кладбище</a:t>
            </a:r>
          </a:p>
          <a:p>
            <a:pPr algn="ctr">
              <a:buNone/>
            </a:pPr>
            <a:r>
              <a:rPr lang="ru-RU" dirty="0" smtClean="0">
                <a:solidFill>
                  <a:srgbClr val="002060"/>
                </a:solidFill>
                <a:latin typeface="Impact" pitchFamily="34" charset="0"/>
                <a:cs typeface="Khmer UI" pitchFamily="34" charset="0"/>
              </a:rPr>
              <a:t> г. Владикавказа была построена часовня во имя пророка Божия Илии. После разрушения церквей во Владикавказе часовня осталась единственным приходом для православных верующих.</a:t>
            </a:r>
            <a:endParaRPr lang="ru-RU" dirty="0">
              <a:solidFill>
                <a:srgbClr val="002060"/>
              </a:solidFill>
              <a:latin typeface="Impact" pitchFamily="34" charset="0"/>
              <a:cs typeface="Khmer UI" pitchFamily="34" charset="0"/>
            </a:endParaRPr>
          </a:p>
        </p:txBody>
      </p:sp>
      <p:pic>
        <p:nvPicPr>
          <p:cNvPr id="6146" name="Picture 2" descr="C:\Users\Admin\Desktop\СКРИНЫ\Screenshot_38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988840"/>
            <a:ext cx="4248472" cy="41044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008112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Свято-Покровский храм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48064" y="1628800"/>
            <a:ext cx="3744416" cy="4726125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ru-RU" dirty="0" smtClean="0"/>
              <a:t>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Храм Покрова Пресвятой Богородицы был возведен 1947 году на пожертвования жителей Владикавказа</a:t>
            </a:r>
          </a:p>
          <a:p>
            <a:pPr algn="ctr">
              <a:buNone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В 2000 – 2004 годах была проведена реконструкция храма. В 2011 г. при храме открылась первая духовная семинария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10242" name="Picture 2" descr="C:\Users\Admin\Desktop\СКРИНЫ\Screenshot_42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628800"/>
            <a:ext cx="4330824" cy="43924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2776"/>
          </a:xfrm>
        </p:spPr>
        <p:txBody>
          <a:bodyPr>
            <a:noAutofit/>
          </a:bodyPr>
          <a:lstStyle/>
          <a:p>
            <a:pPr algn="ctr"/>
            <a:r>
              <a:rPr lang="ru-RU" sz="4000" b="1" cap="all" dirty="0" smtClean="0">
                <a:latin typeface="Times New Roman" pitchFamily="18" charset="0"/>
                <a:cs typeface="Times New Roman" pitchFamily="18" charset="0"/>
              </a:rPr>
              <a:t>ХРАМ СВЯТОЙ РАВНОАПОСТОЛЬНОЙ НИНЫ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64088" y="1772816"/>
            <a:ext cx="3600400" cy="4582109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Церковь святой равноапостольной Нины была освящена</a:t>
            </a:r>
          </a:p>
          <a:p>
            <a:pPr algn="ctr">
              <a:buNone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1 ноября 1898 года. В октябре 1933 года здание церкви было передано под библиотеку артиллерийского полка, а с 1935 года стало использоваться как одно из помещений грузинской школы. </a:t>
            </a:r>
          </a:p>
          <a:p>
            <a:pPr algn="ctr">
              <a:buNone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13 марта 2011 года, в храме было совершено первое  в новейшей истории богослужение.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1266" name="Picture 2" descr="C:\Users\Admin\Desktop\СКРИНЫ\Screenshot_43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844824"/>
            <a:ext cx="4474840" cy="43924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8579296" cy="162880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Храм-часовня Святого благоверного </a:t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князя </a:t>
            </a: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Димитрия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Донского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72817"/>
            <a:ext cx="4038600" cy="4582108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Храм-часовня святого благоверного князя </a:t>
            </a:r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Димитрия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Донского был заложен при Министерстве внутренних дел республики Северная Осетия – Алания епископом Феофаном </a:t>
            </a:r>
          </a:p>
          <a:p>
            <a:pPr algn="ctr">
              <a:buNone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22 ноября 2003 года. </a:t>
            </a:r>
          </a:p>
          <a:p>
            <a:pPr algn="ctr">
              <a:buNone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2004 году состоялось о </a:t>
            </a:r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священие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построенного храма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218" name="Picture 2" descr="C:\Users\Admin\Desktop\СКРИНЫ\Screenshot_41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772817"/>
            <a:ext cx="3960440" cy="45819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792088"/>
          </a:xfrm>
        </p:spPr>
        <p:txBody>
          <a:bodyPr>
            <a:normAutofit/>
          </a:bodyPr>
          <a:lstStyle/>
          <a:p>
            <a:pPr algn="ctr"/>
            <a:r>
              <a:rPr lang="ru-RU" sz="4000" b="1" cap="all" dirty="0" err="1" smtClean="0">
                <a:latin typeface="Times New Roman" pitchFamily="18" charset="0"/>
                <a:cs typeface="Times New Roman" pitchFamily="18" charset="0"/>
              </a:rPr>
              <a:t>АРХИЕРЕЙСКая</a:t>
            </a:r>
            <a:r>
              <a:rPr lang="ru-RU" sz="4000" b="1" cap="all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cap="all" dirty="0" err="1" smtClean="0">
                <a:latin typeface="Times New Roman" pitchFamily="18" charset="0"/>
                <a:cs typeface="Times New Roman" pitchFamily="18" charset="0"/>
              </a:rPr>
              <a:t>РЕЗИДЕНЦИя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4784"/>
            <a:ext cx="4038600" cy="4870141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Отреставрированное здание исторической архиерейской резиденции ХIХ в. Объект культурного наследия «Архиерейский дом с храмом во имя Святого Владимира во Владикавказе» обладает большой историко-культурной значимостью для всего кавказского региона.</a:t>
            </a:r>
          </a:p>
          <a:p>
            <a:endParaRPr lang="ru-RU" dirty="0"/>
          </a:p>
        </p:txBody>
      </p:sp>
      <p:pic>
        <p:nvPicPr>
          <p:cNvPr id="12291" name="Picture 3" descr="C:\Users\Admin\Desktop\СКРИНЫ\Screenshot_46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3789040"/>
            <a:ext cx="3350859" cy="2520280"/>
          </a:xfrm>
          <a:prstGeom prst="rect">
            <a:avLst/>
          </a:prstGeom>
          <a:noFill/>
        </p:spPr>
      </p:pic>
      <p:pic>
        <p:nvPicPr>
          <p:cNvPr id="12292" name="Picture 4" descr="C:\Users\Admin\Desktop\СКРИНЫ\Screenshot_4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556792"/>
            <a:ext cx="3456384" cy="26642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521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49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Росписи Владимирского храма </a:t>
            </a:r>
            <a:endParaRPr lang="ru-RU" sz="49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508104" y="1484784"/>
            <a:ext cx="3384376" cy="4870141"/>
          </a:xfrm>
        </p:spPr>
        <p:txBody>
          <a:bodyPr>
            <a:normAutofit/>
          </a:bodyPr>
          <a:lstStyle/>
          <a:p>
            <a:pPr lvl="0" algn="ctr">
              <a:buNone/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выполнены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иконописцами объединенных мастерских под руководством И.А.Красовского, Д.И.Иванникова, </a:t>
            </a:r>
            <a:r>
              <a:rPr lang="ru-RU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Т.П.Нацвина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ru-RU" sz="28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5" name="Picture 2" descr="C:\Users\Admin\Desktop\СКРИНЫ\Screenshot_45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340768"/>
            <a:ext cx="4038600" cy="3809587"/>
          </a:xfrm>
          <a:prstGeom prst="rect">
            <a:avLst/>
          </a:prstGeom>
          <a:noFill/>
        </p:spPr>
      </p:pic>
      <p:pic>
        <p:nvPicPr>
          <p:cNvPr id="6" name="Picture 3" descr="C:\Users\Admin\Desktop\СКРИНЫ\Screenshot_4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4005064"/>
            <a:ext cx="3312368" cy="25030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+mn-lt"/>
              </a:rPr>
              <a:t>КАФЕДРАЛЬНЫЙ СОБОР</a:t>
            </a:r>
            <a:endParaRPr lang="ru-RU" b="1" dirty="0">
              <a:latin typeface="+mn-lt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За основу архитектурно-планировочного решения взят кафедральный собор, существовавший во Владикавказе в начале XX века. Основные работы по возведению храма выполнены к 2003 году.</a:t>
            </a:r>
          </a:p>
          <a:p>
            <a:endParaRPr lang="ru-RU" dirty="0"/>
          </a:p>
        </p:txBody>
      </p:sp>
      <p:pic>
        <p:nvPicPr>
          <p:cNvPr id="8194" name="Picture 2" descr="C:\Users\Admin\Desktop\СКРИНЫ\Screenshot_40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988840"/>
            <a:ext cx="4392488" cy="4104456"/>
          </a:xfrm>
          <a:prstGeom prst="rect">
            <a:avLst/>
          </a:prstGeom>
          <a:noFill/>
        </p:spPr>
      </p:pic>
      <p:pic>
        <p:nvPicPr>
          <p:cNvPr id="5" name="Picture 2" descr="C:\Users\Admin\Desktop\СКРИНЫ\Screenshot_4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5928" y="2141240"/>
            <a:ext cx="4392488" cy="41044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0" y="201415"/>
            <a:ext cx="9144000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Литература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Кузнецов В. А.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Христианство на Северном Кавказе до ХV века. – Владикавказ: Ир, 2002. – 159 с.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i="1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Волхонский</a:t>
            </a:r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М. А., </a:t>
            </a:r>
            <a:r>
              <a:rPr lang="ru-RU" sz="2400" i="1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Муханов</a:t>
            </a:r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В. М., Мирзоева А. М., Барабанов О. Н.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Из истории христианства на Северном Кавказе. С древнейших времён до начала ХХ в.: научно-популярные очерки. – М.: Архитектура-С, 2014. –336 с.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i="1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Тменов</a:t>
            </a:r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В. Х., </a:t>
            </a:r>
            <a:r>
              <a:rPr lang="ru-RU" sz="2400" i="1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Бесолова</a:t>
            </a:r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Е. Б., </a:t>
            </a:r>
            <a:r>
              <a:rPr lang="ru-RU" sz="2400" i="1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Гонобоблев</a:t>
            </a:r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Е. Н.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Религиозные воззрения осетин (история религии – в истории народа): хрестоматия. Владикавказ, 200. – 503 с.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i="1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Мамиев</a:t>
            </a:r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М. Э.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Аланское православие: история и традиция. Институт истории и археологии 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РСО-Алания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– М.: СЕМ, 2014. – 264 с.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i="1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Калицов</a:t>
            </a:r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Т. С.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30 событий, изменивших Осетию. – Владикавказ: Респект, 2016. – 102 с.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Север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ная Осетия. Алания: сквозь прошлое в настоящее. 25 мая 2019 г., №88.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3744416" cy="1296144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Аланский</a:t>
            </a:r>
            <a:b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Зеленчукский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храм в</a:t>
            </a:r>
            <a:b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Карачаево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Черкессии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51520" y="1772816"/>
            <a:ext cx="4032448" cy="4475584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  сих пор на</a:t>
            </a:r>
          </a:p>
          <a:p>
            <a:pPr algn="ctr">
              <a:spcBef>
                <a:spcPts val="0"/>
              </a:spcBef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территории современной </a:t>
            </a:r>
          </a:p>
          <a:p>
            <a:pPr algn="ctr">
              <a:spcBef>
                <a:spcPts val="0"/>
              </a:spcBef>
            </a:pPr>
            <a:r>
              <a:rPr lang="ru-RU" sz="24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Карачаево-Черкессии</a:t>
            </a:r>
            <a:endParaRPr lang="ru-RU" sz="24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поселке Архыз стоят</a:t>
            </a:r>
          </a:p>
          <a:p>
            <a:pPr algn="ctr">
              <a:spcBef>
                <a:spcPts val="0"/>
              </a:spcBef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три аланских храма.</a:t>
            </a:r>
          </a:p>
          <a:p>
            <a:pPr algn="ctr">
              <a:spcBef>
                <a:spcPts val="0"/>
              </a:spcBef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Они считаются</a:t>
            </a:r>
          </a:p>
          <a:p>
            <a:pPr algn="ctr">
              <a:spcBef>
                <a:spcPts val="0"/>
              </a:spcBef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старейшими</a:t>
            </a:r>
          </a:p>
          <a:p>
            <a:pPr algn="ctr">
              <a:spcBef>
                <a:spcPts val="0"/>
              </a:spcBef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православными </a:t>
            </a:r>
          </a:p>
          <a:p>
            <a:pPr algn="ctr">
              <a:spcBef>
                <a:spcPts val="0"/>
              </a:spcBef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приходами на территории</a:t>
            </a:r>
          </a:p>
          <a:p>
            <a:pPr algn="ctr">
              <a:spcBef>
                <a:spcPts val="0"/>
              </a:spcBef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современной России. </a:t>
            </a:r>
            <a:endParaRPr lang="ru-RU" sz="24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Admin\Desktop\СКРИНЫ\Screenshot_1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332656"/>
            <a:ext cx="4608512" cy="2808312"/>
          </a:xfrm>
          <a:prstGeom prst="rect">
            <a:avLst/>
          </a:prstGeom>
          <a:noFill/>
        </p:spPr>
      </p:pic>
      <p:pic>
        <p:nvPicPr>
          <p:cNvPr id="2051" name="Picture 3" descr="C:\Users\Admin\Desktop\СКРИНЫ\Screenshot_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3573016"/>
            <a:ext cx="4680519" cy="27363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44242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Аланский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Зеленчукский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храм в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Карачаево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Черкессии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Admin\Desktop\СКРИНЫ\Screenshot_4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67544" y="1844824"/>
            <a:ext cx="4608511" cy="4248472"/>
          </a:xfrm>
          <a:prstGeom prst="rect">
            <a:avLst/>
          </a:prstGeom>
          <a:noFill/>
        </p:spPr>
      </p:pic>
      <p:pic>
        <p:nvPicPr>
          <p:cNvPr id="5123" name="Picture 3" descr="C:\Users\Admin\Desktop\СКРИНЫ\Screenshot_5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9584" y="2060848"/>
            <a:ext cx="3744416" cy="36724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4401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08720"/>
            <a:ext cx="3754760" cy="541588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dirty="0" smtClean="0"/>
              <a:t>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Неоценимый вклад в укрепление христианства в Осетии оказала святая благоверная царица Тамара, царствовавшая в Грузии в конце XII – начале XIII столетия. Она стремилась к широкому распространению христианства в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Алании.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074" name="Picture 2" descr="C:\Users\Admin\Desktop\СКРИНЫ\Screenshot_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1052736"/>
            <a:ext cx="4824536" cy="50405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6064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6146" name="Picture 2" descr="C:\Users\Admin\Desktop\СКРИНЫ\Screenshot_6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764704"/>
            <a:ext cx="4824536" cy="5256584"/>
          </a:xfrm>
          <a:prstGeom prst="rect">
            <a:avLst/>
          </a:prstGeom>
          <a:noFill/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36713"/>
            <a:ext cx="4244280" cy="518457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algn="ctr">
              <a:buNone/>
            </a:pP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Нашествие полчищ Тимура опустошило Осетию. Большой вред целостности Осетии нанесли междоусобные войны, расчленив Осетию на Южную и Северную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ХРАМЫ ДРЕВНЕЙ ОСЕТИИ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88024" y="1124744"/>
            <a:ext cx="4038600" cy="5040560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Почти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пяти- вековое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существование Великой аланской митрополии говорит о том, что христианство имело здесь прочные корни. Отторгнутые от своих христианских святынь, потомки алан – осетины, загнанные в горы, спасаясь от поголовного истребления перенесли в горы современной Осетии дорогие для них христианские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святыни. </a:t>
            </a:r>
          </a:p>
          <a:p>
            <a:pPr algn="ctr">
              <a:buNone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высокогорной Алании продолжалось строительство храмов. </a:t>
            </a:r>
          </a:p>
          <a:p>
            <a:pPr algn="ctr">
              <a:buNone/>
            </a:pPr>
            <a:endParaRPr lang="ru-RU" dirty="0"/>
          </a:p>
        </p:txBody>
      </p:sp>
      <p:pic>
        <p:nvPicPr>
          <p:cNvPr id="7" name="Содержимое 6" descr="C:\Users\Admin\Desktop\СКРИНЫ\Screenshot_7.pn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340768"/>
            <a:ext cx="4114800" cy="48245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906</TotalTime>
  <Words>1022</Words>
  <Application>Microsoft Office PowerPoint</Application>
  <PresentationFormat>Экран (4:3)</PresentationFormat>
  <Paragraphs>145</Paragraphs>
  <Slides>49</Slides>
  <Notes>11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Поток</vt:lpstr>
      <vt:lpstr> ЗАРОЖДЕНИЕ ХРИСТИАНСТВА В АЛАНИИ</vt:lpstr>
      <vt:lpstr>Слайд 2</vt:lpstr>
      <vt:lpstr>Алания – Осетия одна из древнейших колыбелей христианства</vt:lpstr>
      <vt:lpstr>Крещение   Алании</vt:lpstr>
      <vt:lpstr>Аланский Зеленчукский храм в Карачаево - Черкессии</vt:lpstr>
      <vt:lpstr>Аланский Зеленчукский храм в Карачаево - Черкессии</vt:lpstr>
      <vt:lpstr>Слайд 7</vt:lpstr>
      <vt:lpstr>Слайд 8</vt:lpstr>
      <vt:lpstr>ХРАМЫ ДРЕВНЕЙ ОСЕТИИ</vt:lpstr>
      <vt:lpstr>НУЗАЛЬСКАЯ ЧАСОВНЯ</vt:lpstr>
      <vt:lpstr>ФРЕСКИ НУЗАЛЬСКОЙ ЧАСОВНИ</vt:lpstr>
      <vt:lpstr>РЕКОМ</vt:lpstr>
      <vt:lpstr>Храм Рождества Пресвятой Богородицы</vt:lpstr>
      <vt:lpstr>Икона Иверской Божией Матери</vt:lpstr>
      <vt:lpstr>ЗРУГСКИЙ ХРАМ  Успения Пресвятой Богородицы</vt:lpstr>
      <vt:lpstr>Храм Троицы Живоначальной</vt:lpstr>
      <vt:lpstr>Слайд 17</vt:lpstr>
      <vt:lpstr>       Возрождение христианства</vt:lpstr>
      <vt:lpstr>Перевод Евангелий на осетинский язык </vt:lpstr>
      <vt:lpstr>Слайд 20</vt:lpstr>
      <vt:lpstr>ЧАСТЬ II</vt:lpstr>
      <vt:lpstr>Храм Рождества Пресвятой Богородицы (Дигора)</vt:lpstr>
      <vt:lpstr>Храм новомучеников и исповедников Церкви Русской</vt:lpstr>
      <vt:lpstr>Свято-Успенский собор (Моздок) </vt:lpstr>
      <vt:lpstr>Собор Вознесения Господня АЛАГИР</vt:lpstr>
      <vt:lpstr>АЛАГИР. СЛОБОДА</vt:lpstr>
      <vt:lpstr>Слайд 27</vt:lpstr>
      <vt:lpstr>Надгробный памятник около Вознесенского собора в городе Алагир республики Северная Осетия - Алания. </vt:lpstr>
      <vt:lpstr>ХРАМ СВЯТОГО ВЕЛИКОМУЧЕНИКА ГЕОРГИЯ ПОБЕДОНОСЦА  АРДОН</vt:lpstr>
      <vt:lpstr>Аланский Успенский мужской монастырь</vt:lpstr>
      <vt:lpstr>Аланский Богоявленский женский монастырь</vt:lpstr>
      <vt:lpstr>ХРАМЫ  ВЛАДИКАВКАЗА</vt:lpstr>
      <vt:lpstr>      Спасо-Преображенский собор</vt:lpstr>
      <vt:lpstr>Тенгинский собор (Апшеронский)</vt:lpstr>
      <vt:lpstr>Слайд 35</vt:lpstr>
      <vt:lpstr>Михаило-Архангельский (новый) кафедральный собор</vt:lpstr>
      <vt:lpstr>     Церковь Александра Невского (Линейная церковь)</vt:lpstr>
      <vt:lpstr>Константино-Еленинская церковь</vt:lpstr>
      <vt:lpstr>Братская церковь (купеческая )</vt:lpstr>
      <vt:lpstr>ЦЕРКОВЬ РОЖДЕСТВА ПРЕСВЯТОЙ БОГОРОДИЦЫ</vt:lpstr>
      <vt:lpstr>Слайд 41</vt:lpstr>
      <vt:lpstr>ИЛЬИНСКАЯ ЦЕРКОВЬ</vt:lpstr>
      <vt:lpstr>Свято-Покровский храм</vt:lpstr>
      <vt:lpstr>ХРАМ СВЯТОЙ РАВНОАПОСТОЛЬНОЙ НИНЫ</vt:lpstr>
      <vt:lpstr>Храм-часовня Святого благоверного  князя Димитрия Донского</vt:lpstr>
      <vt:lpstr>АРХИЕРЕЙСКая РЕЗИДЕНЦИя</vt:lpstr>
      <vt:lpstr> Росписи Владимирского храма </vt:lpstr>
      <vt:lpstr>КАФЕДРАЛЬНЫЙ СОБОР</vt:lpstr>
      <vt:lpstr>Слайд 49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102</cp:revision>
  <dcterms:created xsi:type="dcterms:W3CDTF">2022-03-18T17:28:16Z</dcterms:created>
  <dcterms:modified xsi:type="dcterms:W3CDTF">2022-10-30T16:06:46Z</dcterms:modified>
</cp:coreProperties>
</file>