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605510-2D13-0E42-B163-3168DB78A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43F4BF-176A-1340-9A4E-4582B2BA7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2AA6BC-E0AB-154D-9B5B-168B17A7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91BB0F-CDFD-824E-8960-DD6E35AC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485E30-AF35-074F-86BF-503AA0A5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FF7223-ED51-3B40-9425-A9C770F3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8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E347C1-39EA-2245-95C4-F324E69C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B5B0C8-7333-7541-AF69-F91282AE4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38C09D-0DF2-5449-AE9C-B79CD6A2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E688DA-583C-4F45-A088-EB415C75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A5CB73-EB67-0F49-BB4C-A9266FB7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75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3D7774D-EC38-2A4E-9A89-1B022E620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B1C1206-5FB4-8B44-B67F-9977BF769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427380-9F6B-B447-BEDF-13D2ECFB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5155D6-986F-8746-97CD-B81D73E0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628532-CB7C-4F46-9449-43F8B9E2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15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F90DB2-3EA8-B049-8972-2606A7D2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0E769-6360-F643-A317-27535AE84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C4133C-9214-2044-BC92-89DCDADED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0D22DC-9B71-4F49-B2D2-83A5FFEE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CCF79-DE3B-394C-92F0-44E6F8CF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21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E37663-89BB-784F-9F05-6C6D21C1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4BFF4B-52B7-5F49-ACDE-EFA1A8977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EBB93C-E8C3-6C44-A41C-4D0D8963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833C14-1375-CD4F-BFB2-578E77A7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42892D-10CA-B245-8C8F-1987C246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24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EE8040-6D51-E748-92D9-A510661E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EDC00D-7AF9-274C-B705-4C6233B5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17F82A1-E928-AF4B-9723-E977A95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16990-8B57-E049-A462-9B76B674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FCCBCE-AF79-7746-ABB1-D269F128E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6CEDB8-686F-0546-B543-D0C4268B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2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8D69EE-3735-F042-B5BF-CD1CEB12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0F066D-19D8-754C-A11B-C356F9A0A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ABEBF-20D2-CF47-BC9C-301F1C37D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41D4D8F-11F4-C749-B9E3-81E3F70C7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7BE7FE-F906-4D47-AF76-6A1385AC1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E5095C6-EDA7-6A4F-92B0-E13A5C1A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0DD12B5-9931-EE42-A8CC-2A9EC43F7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BDC60C7-DF3C-164A-8AC2-38AD1CCE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22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AC604-2664-E64B-8E18-6235539D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5610520-0F8D-294A-A4F4-F0030BA4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7FB32A5-0BE7-2E46-AEAF-F2240CD7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AEFD4A-BCA1-6A49-B777-8C7914E3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47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409A79E-0BBF-1B42-959A-18E136FD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2EDFDC7-1A6B-1040-A539-448AD5F6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5678C6-ADED-7049-9E91-4BFE286C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8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A68308-9070-BF46-BAF6-B1F83A65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9EFEDD-63BD-2E47-9DEE-B9A3A4A4E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56370C-576D-B64E-BEA2-CD4AC1605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5162CF-DD12-874C-B446-4DAC99D95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69DCF7-58E5-174F-A510-F22C4A02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7F6715-9584-5843-BC68-3E1E6340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44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1EE2F4-251A-F04D-92B9-CC22CBC66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95116E4-378B-3345-BD01-5F40A74DA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D1DBFD-48C9-D44B-9820-5861174F3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A358D6-1B35-1F4B-AEA5-0ABB9572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7925C6-C3C8-0647-A9EC-1C608B48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83A260-D875-CA43-ABB1-70582E6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195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5ABA1B2-79D8-CB46-831C-327FE07D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B9C24F-F3A0-2142-948B-CCAC5B216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FA2094-37D5-E741-8F5C-BD92A1D09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9CD14-88B5-453F-A67A-F1389A4DC65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9761B1-0DF2-1D43-BC63-65720BCC8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B0729E-9167-D048-968E-20D23CE9B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D05D7-E272-420B-BE4F-DB4423EE3466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6DE6BD-E9E9-EA4D-898D-0373CF237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4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06836" y="489858"/>
            <a:ext cx="6393953" cy="2225755"/>
          </a:xfrm>
        </p:spPr>
        <p:txBody>
          <a:bodyPr>
            <a:normAutofit fontScale="90000"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 prst="softRound"/>
            </a:sp3d>
          </a:bodyPr>
          <a:lstStyle/>
          <a:p>
            <a:r>
              <a:rPr lang="ru-RU" b="1" dirty="0">
                <a:ln/>
                <a:solidFill>
                  <a:schemeClr val="accent4"/>
                </a:solidFill>
              </a:rPr>
              <a:t/>
            </a:r>
            <a:br>
              <a:rPr lang="ru-RU" b="1" dirty="0">
                <a:ln/>
                <a:solidFill>
                  <a:schemeClr val="accent4"/>
                </a:solidFill>
              </a:rPr>
            </a:br>
            <a:r>
              <a:rPr lang="ru-RU" sz="5300" b="1" dirty="0">
                <a:ln/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000" dirty="0" smtClean="0">
                <a:ln w="0"/>
                <a:solidFill>
                  <a:schemeClr val="accent6">
                    <a:lumMod val="75000"/>
                  </a:schemeClr>
                </a:solidFill>
                <a:effectLst/>
                <a:latin typeface="Helvetica Bold" panose="00000500000000000000" pitchFamily="50" charset="0"/>
                <a:ea typeface="Helvetica Bold" panose="00000500000000000000" pitchFamily="50" charset="0"/>
              </a:rPr>
              <a:t>Экскурсия: </a:t>
            </a:r>
            <a:br>
              <a:rPr lang="ru-RU" sz="4000" dirty="0" smtClean="0">
                <a:ln w="0"/>
                <a:solidFill>
                  <a:schemeClr val="accent6">
                    <a:lumMod val="75000"/>
                  </a:schemeClr>
                </a:solidFill>
                <a:effectLst/>
                <a:latin typeface="Helvetica Bold" panose="00000500000000000000" pitchFamily="50" charset="0"/>
                <a:ea typeface="Helvetica Bold" panose="00000500000000000000" pitchFamily="50" charset="0"/>
              </a:rPr>
            </a:br>
            <a:r>
              <a:rPr lang="ru-RU" sz="4000" dirty="0" err="1" smtClean="0">
                <a:ln w="0"/>
                <a:solidFill>
                  <a:schemeClr val="accent6">
                    <a:lumMod val="75000"/>
                  </a:schemeClr>
                </a:solidFill>
                <a:effectLst/>
                <a:latin typeface="Helvetica Bold" panose="00000500000000000000" pitchFamily="50" charset="0"/>
                <a:ea typeface="Helvetica Bold" panose="00000500000000000000" pitchFamily="50" charset="0"/>
              </a:rPr>
              <a:t>с.Цей</a:t>
            </a:r>
            <a:r>
              <a:rPr lang="ru-RU" sz="4000" dirty="0" smtClean="0">
                <a:ln w="0"/>
                <a:solidFill>
                  <a:schemeClr val="accent6">
                    <a:lumMod val="75000"/>
                  </a:schemeClr>
                </a:solidFill>
                <a:effectLst/>
                <a:latin typeface="Helvetica Bold" panose="00000500000000000000" pitchFamily="50" charset="0"/>
                <a:ea typeface="Helvetica Bold" panose="00000500000000000000" pitchFamily="50" charset="0"/>
              </a:rPr>
              <a:t> </a:t>
            </a:r>
            <a:r>
              <a:rPr lang="ru-RU" sz="4000" dirty="0">
                <a:ln w="0"/>
                <a:solidFill>
                  <a:schemeClr val="accent6">
                    <a:lumMod val="75000"/>
                  </a:schemeClr>
                </a:solidFill>
                <a:effectLst/>
                <a:latin typeface="Helvetica Bold" panose="00000500000000000000" pitchFamily="50" charset="0"/>
                <a:ea typeface="Helvetica Bold" panose="00000500000000000000" pitchFamily="50" charset="0"/>
              </a:rPr>
              <a:t>- «Величие под облаками» </a:t>
            </a:r>
            <a:r>
              <a:rPr lang="ru-RU" sz="53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  <a:t>	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11095" y="2821663"/>
            <a:ext cx="4446869" cy="2704698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 </a:t>
            </a:r>
            <a:r>
              <a:rPr lang="ru-RU" sz="1800" b="1" dirty="0" err="1">
                <a:latin typeface="Helvetica Bold" panose="00000500000000000000" pitchFamily="50" charset="0"/>
                <a:ea typeface="Helvetica Bold" panose="00000500000000000000" pitchFamily="50" charset="0"/>
              </a:rPr>
              <a:t>Цейское</a:t>
            </a:r>
            <a:r>
              <a:rPr lang="ru-RU" sz="1800" b="1" dirty="0">
                <a:latin typeface="Helvetica Bold" panose="00000500000000000000" pitchFamily="50" charset="0"/>
                <a:ea typeface="Helvetica Bold" panose="00000500000000000000" pitchFamily="50" charset="0"/>
              </a:rPr>
              <a:t> ущелье- это </a:t>
            </a:r>
            <a:r>
              <a:rPr lang="ru-RU" sz="1800" b="1" dirty="0" smtClean="0">
                <a:latin typeface="Helvetica Bold" panose="00000500000000000000" pitchFamily="50" charset="0"/>
                <a:ea typeface="Helvetica Bold" panose="00000500000000000000" pitchFamily="50" charset="0"/>
              </a:rPr>
              <a:t>горнолыжная курортная </a:t>
            </a:r>
            <a:r>
              <a:rPr lang="ru-RU" sz="1800" b="1" dirty="0">
                <a:latin typeface="Helvetica Bold" panose="00000500000000000000" pitchFamily="50" charset="0"/>
                <a:ea typeface="Helvetica Bold" panose="00000500000000000000" pitchFamily="50" charset="0"/>
              </a:rPr>
              <a:t>местность, </a:t>
            </a:r>
            <a:r>
              <a:rPr lang="ru-RU" sz="1800" b="1" dirty="0" smtClean="0">
                <a:latin typeface="Helvetica Bold" panose="00000500000000000000" pitchFamily="50" charset="0"/>
                <a:ea typeface="Helvetica Bold" panose="00000500000000000000" pitchFamily="50" charset="0"/>
              </a:rPr>
              <a:t>она </a:t>
            </a:r>
            <a:r>
              <a:rPr lang="ru-RU" sz="1800" b="1" dirty="0">
                <a:latin typeface="Helvetica Bold" panose="00000500000000000000" pitchFamily="50" charset="0"/>
                <a:ea typeface="Helvetica Bold" panose="00000500000000000000" pitchFamily="50" charset="0"/>
              </a:rPr>
              <a:t>представляет собой подковообразную долину, </a:t>
            </a:r>
            <a:r>
              <a:rPr lang="ru-RU" sz="1800" b="1" dirty="0" smtClean="0">
                <a:latin typeface="Helvetica Bold" panose="00000500000000000000" pitchFamily="50" charset="0"/>
                <a:ea typeface="Helvetica Bold" panose="00000500000000000000" pitchFamily="50" charset="0"/>
              </a:rPr>
              <a:t>которая растянулась </a:t>
            </a:r>
            <a:r>
              <a:rPr lang="ru-RU" sz="1800" b="1" dirty="0">
                <a:latin typeface="Helvetica Bold" panose="00000500000000000000" pitchFamily="50" charset="0"/>
                <a:ea typeface="Helvetica Bold" panose="00000500000000000000" pitchFamily="50" charset="0"/>
              </a:rPr>
              <a:t>на 23 км. Ущелье разместилось между двух других </a:t>
            </a:r>
            <a:r>
              <a:rPr lang="ru-RU" sz="1800" b="1" dirty="0" smtClean="0">
                <a:latin typeface="Helvetica Bold" panose="00000500000000000000" pitchFamily="50" charset="0"/>
                <a:ea typeface="Helvetica Bold" panose="00000500000000000000" pitchFamily="50" charset="0"/>
              </a:rPr>
              <a:t>хребтов: Бокового </a:t>
            </a:r>
            <a:r>
              <a:rPr lang="ru-RU" sz="1800" b="1" dirty="0">
                <a:latin typeface="Helvetica Bold" panose="00000500000000000000" pitchFamily="50" charset="0"/>
                <a:ea typeface="Helvetica Bold" panose="00000500000000000000" pitchFamily="50" charset="0"/>
              </a:rPr>
              <a:t>и Водораздельного.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9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617" y="106136"/>
            <a:ext cx="3932237" cy="160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r="7838"/>
          <a:stretch>
            <a:fillRect/>
          </a:stretch>
        </p:blipFill>
        <p:spPr>
          <a:xfrm>
            <a:off x="5395459" y="995588"/>
            <a:ext cx="6172200" cy="4873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1450" y="1509938"/>
            <a:ext cx="5395459" cy="4359275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24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Цель – способствовать формированию у обучающихся</a:t>
            </a:r>
            <a:r>
              <a:rPr lang="en-US" sz="24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</a:t>
            </a:r>
            <a:r>
              <a:rPr lang="ru-RU" sz="24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общей культуры, активной гражданской позиции, патриотического воспитания, личностному развитию подростков, через приобщение к туристско-краеведческой деятельности, привитие навыков здорового образа жизни, творческого труда.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/>
              <a:t> </a:t>
            </a:r>
            <a:r>
              <a:rPr lang="ru-RU" dirty="0"/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3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До </a:t>
            </a:r>
            <a:r>
              <a:rPr lang="ru-RU" sz="22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Цея</a:t>
            </a:r>
            <a:r>
              <a:rPr lang="ru-RU" sz="22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можно добраться из г. Владикавказа на рейсовом автобусе (расписание смотреть </a:t>
            </a:r>
            <a:r>
              <a:rPr lang="ru-RU" sz="22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самостояетельно</a:t>
            </a:r>
            <a:r>
              <a:rPr lang="ru-RU" sz="22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в поисковых системах).</a:t>
            </a: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" b="664"/>
          <a:stretch>
            <a:fillRect/>
          </a:stretch>
        </p:blipFill>
        <p:spPr>
          <a:xfrm>
            <a:off x="5216978" y="3807209"/>
            <a:ext cx="3653518" cy="288485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95" y="408215"/>
            <a:ext cx="2542142" cy="3094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07" y="408215"/>
            <a:ext cx="2571635" cy="38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6535" y="408214"/>
            <a:ext cx="3932237" cy="1600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26534" y="2187914"/>
            <a:ext cx="3932237" cy="3811588"/>
          </a:xfrm>
        </p:spPr>
        <p:txBody>
          <a:bodyPr>
            <a:normAutofit fontScale="77500" lnSpcReduction="20000"/>
          </a:bodyPr>
          <a:lstStyle/>
          <a:p>
            <a:r>
              <a:rPr lang="ru-RU" sz="22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  После установки бивака держим путь к живописному водопаду </a:t>
            </a:r>
            <a:r>
              <a:rPr lang="ru-RU" sz="22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Шагацикомдон</a:t>
            </a:r>
            <a:r>
              <a:rPr lang="ru-RU" sz="22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, который находится в ущелье по левую сторону реки </a:t>
            </a:r>
            <a:r>
              <a:rPr lang="ru-RU" sz="22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Цейдон</a:t>
            </a:r>
            <a:r>
              <a:rPr lang="ru-RU" sz="22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.</a:t>
            </a:r>
          </a:p>
          <a:p>
            <a:r>
              <a:rPr lang="ru-RU" sz="22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Тропа </a:t>
            </a:r>
            <a:r>
              <a:rPr lang="ru-RU" sz="22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то круто взбирается на обнажения коренных пород, то резко спускается к урезу воды реки, подводя посетителей к нижнему каскаду водопадов, то вновь круто взлетает на ледниковый валун по правому берегу реки. С обзорной площадки, открывается грандиозная панорама  северного склона </a:t>
            </a:r>
            <a:r>
              <a:rPr lang="ru-RU" sz="22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Кальтверского</a:t>
            </a:r>
            <a:r>
              <a:rPr lang="ru-RU" sz="22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хребта. </a:t>
            </a:r>
            <a:r>
              <a:rPr lang="ru-RU" dirty="0"/>
              <a:t>   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10423"/>
          <a:stretch>
            <a:fillRect/>
          </a:stretch>
        </p:blipFill>
        <p:spPr>
          <a:xfrm>
            <a:off x="395288" y="831850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18621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Helvetica Bold" panose="00000500000000000000" pitchFamily="50" charset="0"/>
                <a:ea typeface="Helvetica Bold" panose="00000500000000000000" pitchFamily="50" charset="0"/>
              </a:rPr>
              <a:t>Святилище «</a:t>
            </a:r>
            <a:r>
              <a:rPr lang="ru-RU" sz="4000" dirty="0" err="1" smtClean="0">
                <a:latin typeface="Helvetica Bold" panose="00000500000000000000" pitchFamily="50" charset="0"/>
                <a:ea typeface="Helvetica Bold" panose="00000500000000000000" pitchFamily="50" charset="0"/>
              </a:rPr>
              <a:t>Реком</a:t>
            </a:r>
            <a:r>
              <a:rPr lang="ru-RU" sz="4000" dirty="0" smtClean="0">
                <a:latin typeface="Helvetica Bold" panose="00000500000000000000" pitchFamily="50" charset="0"/>
                <a:ea typeface="Helvetica Bold" panose="00000500000000000000" pitchFamily="50" charset="0"/>
              </a:rPr>
              <a:t>»</a:t>
            </a:r>
            <a:endParaRPr lang="ru-RU" sz="4000" dirty="0">
              <a:latin typeface="Helvetica Bold" panose="00000500000000000000" pitchFamily="50" charset="0"/>
              <a:ea typeface="Helvetica Bold" panose="00000500000000000000" pitchFamily="50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endParaRPr lang="ru-RU" sz="1700" b="1" dirty="0">
              <a:ln>
                <a:solidFill>
                  <a:schemeClr val="bg2"/>
                </a:solidFill>
              </a:ln>
              <a:solidFill>
                <a:schemeClr val="accent6">
                  <a:lumMod val="50000"/>
                </a:schemeClr>
              </a:solidFill>
              <a:latin typeface="Helvetica Bold" panose="00000500000000000000" pitchFamily="50" charset="0"/>
              <a:ea typeface="Helvetica Bold" panose="00000500000000000000" pitchFamily="50" charset="0"/>
            </a:endParaRPr>
          </a:p>
          <a:p>
            <a:pPr>
              <a:lnSpc>
                <a:spcPct val="70000"/>
              </a:lnSpc>
            </a:pPr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Кавказская земля таит в себе множество интересных мест, которые способны поразить каждого, но требуют уважительного отношения. Одно из них, которое смело можно назвать таинственным и загадочным — святилище </a:t>
            </a:r>
            <a:r>
              <a:rPr lang="ru-RU" sz="17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Реком</a:t>
            </a:r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, мы увидим по левую сторону по пути следования. Это одно из древнейших и самое почитаемое в Северной Осетии - Святилище </a:t>
            </a:r>
            <a:r>
              <a:rPr lang="ru-RU" sz="17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Реком</a:t>
            </a:r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. 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07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929" y="571500"/>
            <a:ext cx="3932237" cy="1600200"/>
          </a:xfrm>
        </p:spPr>
        <p:txBody>
          <a:bodyPr/>
          <a:lstStyle/>
          <a:p>
            <a:pPr algn="ctr"/>
            <a:r>
              <a:rPr lang="ru-RU" dirty="0" err="1" smtClean="0">
                <a:latin typeface="Helvetica Bold" panose="00000500000000000000" pitchFamily="50" charset="0"/>
                <a:ea typeface="Helvetica Bold" panose="00000500000000000000" pitchFamily="50" charset="0"/>
              </a:rPr>
              <a:t>Цейское</a:t>
            </a:r>
            <a:r>
              <a:rPr lang="ru-RU" dirty="0" smtClean="0">
                <a:latin typeface="Helvetica Bold" panose="00000500000000000000" pitchFamily="50" charset="0"/>
                <a:ea typeface="Helvetica Bold" panose="00000500000000000000" pitchFamily="50" charset="0"/>
              </a:rPr>
              <a:t> Ущелье </a:t>
            </a:r>
            <a:endParaRPr lang="ru-RU" dirty="0">
              <a:latin typeface="Helvetica Bold" panose="00000500000000000000" pitchFamily="50" charset="0"/>
              <a:ea typeface="Helvetica Bold" panose="00000500000000000000" pitchFamily="50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07929" y="2392136"/>
            <a:ext cx="3932237" cy="3811588"/>
          </a:xfrm>
        </p:spPr>
        <p:txBody>
          <a:bodyPr>
            <a:normAutofit fontScale="92500" lnSpcReduction="10000"/>
          </a:bodyPr>
          <a:lstStyle/>
          <a:p>
            <a:pPr indent="457200"/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Ни один горный регион мира не имеет такой запутанности в истории первовосхождений, как </a:t>
            </a:r>
            <a:r>
              <a:rPr lang="ru-RU" sz="17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Цейский</a:t>
            </a:r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. Начало этому положили геологи XIX века, которые дали региону имя «Загадочный узел </a:t>
            </a:r>
            <a:r>
              <a:rPr lang="ru-RU" sz="17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Адай</a:t>
            </a:r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- </a:t>
            </a:r>
            <a:r>
              <a:rPr lang="ru-RU" sz="17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хох</a:t>
            </a:r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» - тем самым предопределили его будущею судьбу. Загадочность «узла </a:t>
            </a:r>
            <a:r>
              <a:rPr lang="ru-RU" sz="17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Адай</a:t>
            </a:r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– </a:t>
            </a:r>
            <a:r>
              <a:rPr lang="ru-RU" sz="17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хох</a:t>
            </a:r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» определялась всего лишь наличием </a:t>
            </a:r>
            <a:r>
              <a:rPr lang="ru-RU" sz="1700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Кассарского</a:t>
            </a:r>
            <a:r>
              <a:rPr lang="ru-RU" sz="17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ущелья, в котором река Ардон прорывает основной кристаллический и самый высокий хребет Кавказа, при этом водораздел уходит на юг. Тогда ученым это показалось странным и «загадочным». </a:t>
            </a:r>
            <a:r>
              <a:rPr lang="ru-RU" dirty="0"/>
              <a:t>	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 b="11790"/>
          <a:stretch>
            <a:fillRect/>
          </a:stretch>
        </p:blipFill>
        <p:spPr>
          <a:xfrm>
            <a:off x="178481" y="962931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219748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r="783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0174" y="2188029"/>
            <a:ext cx="3932237" cy="3811588"/>
          </a:xfrm>
        </p:spPr>
        <p:txBody>
          <a:bodyPr/>
          <a:lstStyle/>
          <a:p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Ледники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Цея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– это расчлененные остатки сплошного ледникового покрова, некогда закрывающего все ущелье. Наиболее крупные ледники расположены в бассейне реки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Цейдон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. Наиболее значительными являются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Цейский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,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Сказский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и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Уилпатинский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ледники.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Цейский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ледник относится к типу долинных и является одним из красивейших и легкодоступных. </a:t>
            </a:r>
            <a:r>
              <a:rPr lang="ru-RU" dirty="0"/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7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latin typeface="Helvetica Bold" panose="00000500000000000000" pitchFamily="50" charset="0"/>
                <a:ea typeface="Helvetica Bold" panose="00000500000000000000" pitchFamily="50" charset="0"/>
              </a:rPr>
              <a:t>Сказский</a:t>
            </a:r>
            <a:r>
              <a:rPr lang="ru-RU" dirty="0">
                <a:latin typeface="Helvetica Bold" panose="00000500000000000000" pitchFamily="50" charset="0"/>
                <a:ea typeface="Helvetica Bold" panose="00000500000000000000" pitchFamily="50" charset="0"/>
              </a:rPr>
              <a:t> ледник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8339"/>
          <a:stretch>
            <a:fillRect/>
          </a:stretch>
        </p:blipFill>
        <p:spPr>
          <a:xfrm>
            <a:off x="5141913" y="995363"/>
            <a:ext cx="6172200" cy="4873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indent="457200"/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Ледник достигает в длину 3 км. Язык ледника опускается до высоты 2400 метров над уровнем моря. От альплагеря на верх ведёт канатная дорога.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Цей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имеет всего 2 линии канатной дороги —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однокресельную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и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двукресельную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02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Helvetica Bold" panose="00000500000000000000" pitchFamily="50" charset="0"/>
                <a:ea typeface="Helvetica Bold" panose="00000500000000000000" pitchFamily="50" charset="0"/>
              </a:rPr>
              <a:t>Гора Монах </a:t>
            </a:r>
            <a:endParaRPr lang="ru-RU" dirty="0">
              <a:latin typeface="Helvetica Bold" panose="00000500000000000000" pitchFamily="50" charset="0"/>
              <a:ea typeface="Helvetica Bold" panose="00000500000000000000" pitchFamily="50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r="7732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6938" y="2800350"/>
            <a:ext cx="3932237" cy="3811588"/>
          </a:xfrm>
        </p:spPr>
        <p:txBody>
          <a:bodyPr/>
          <a:lstStyle/>
          <a:p>
            <a:pPr indent="457200"/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Гора Монах – это северный отрог хребта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Адай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– Хох. Он возвышается над </a:t>
            </a:r>
            <a:r>
              <a:rPr lang="ru-RU" b="1" dirty="0" err="1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Цейским</a:t>
            </a:r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Helvetica Bold" panose="00000500000000000000" pitchFamily="50" charset="0"/>
                <a:ea typeface="Helvetica Bold" panose="00000500000000000000" pitchFamily="50" charset="0"/>
              </a:rPr>
              <a:t> ущельем на высоте четырехсот метров достигая 3 – х километровой высоты. </a:t>
            </a:r>
            <a:r>
              <a:rPr lang="ru-RU" dirty="0"/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14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base.com-101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powerpointbase.com-1011</Template>
  <TotalTime>64</TotalTime>
  <Words>315</Words>
  <Application>Microsoft Office PowerPoint</Application>
  <PresentationFormat>Широкоэкранный</PresentationFormat>
  <Paragraphs>20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Helvetica Bold</vt:lpstr>
      <vt:lpstr>powerpointbase.com-1011</vt:lpstr>
      <vt:lpstr>  Экскурсия:  с.Цей - «Величие под облаками»  </vt:lpstr>
      <vt:lpstr>Презентация PowerPoint</vt:lpstr>
      <vt:lpstr>Презентация PowerPoint</vt:lpstr>
      <vt:lpstr>Презентация PowerPoint</vt:lpstr>
      <vt:lpstr>Святилище «Реком»</vt:lpstr>
      <vt:lpstr>Цейское Ущелье </vt:lpstr>
      <vt:lpstr>Презентация PowerPoint</vt:lpstr>
      <vt:lpstr>Сказский ледник</vt:lpstr>
      <vt:lpstr>Гора Монах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</cp:revision>
  <dcterms:created xsi:type="dcterms:W3CDTF">2022-11-02T08:34:24Z</dcterms:created>
  <dcterms:modified xsi:type="dcterms:W3CDTF">2022-11-02T09:39:48Z</dcterms:modified>
</cp:coreProperties>
</file>